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65" r:id="rId2"/>
    <p:sldId id="266" r:id="rId3"/>
    <p:sldId id="256" r:id="rId4"/>
    <p:sldId id="257" r:id="rId5"/>
    <p:sldId id="258" r:id="rId6"/>
    <p:sldId id="259" r:id="rId7"/>
    <p:sldId id="260" r:id="rId8"/>
    <p:sldId id="261" r:id="rId9"/>
    <p:sldId id="262" r:id="rId10"/>
    <p:sldId id="263" r:id="rId11"/>
    <p:sldId id="264" r:id="rId12"/>
    <p:sldId id="278" r:id="rId13"/>
    <p:sldId id="267" r:id="rId14"/>
    <p:sldId id="268" r:id="rId15"/>
    <p:sldId id="269" r:id="rId16"/>
    <p:sldId id="270" r:id="rId17"/>
    <p:sldId id="271" r:id="rId18"/>
    <p:sldId id="272" r:id="rId19"/>
    <p:sldId id="273" r:id="rId20"/>
    <p:sldId id="274" r:id="rId21"/>
    <p:sldId id="275" r:id="rId22"/>
    <p:sldId id="276" r:id="rId23"/>
    <p:sldId id="279" r:id="rId24"/>
    <p:sldId id="277"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71C618E-1CE2-AB46-BC39-CEAFA2505B7B}">
          <p14:sldIdLst>
            <p14:sldId id="265"/>
            <p14:sldId id="266"/>
          </p14:sldIdLst>
        </p14:section>
        <p14:section name="MLflow" id="{52187135-D4A0-A747-BE4A-6E55D2946228}">
          <p14:sldIdLst>
            <p14:sldId id="256"/>
            <p14:sldId id="257"/>
            <p14:sldId id="258"/>
            <p14:sldId id="259"/>
            <p14:sldId id="260"/>
            <p14:sldId id="261"/>
            <p14:sldId id="262"/>
            <p14:sldId id="263"/>
            <p14:sldId id="264"/>
            <p14:sldId id="278"/>
          </p14:sldIdLst>
        </p14:section>
        <p14:section name="Tensorboard" id="{1ECD4BEC-FEAD-624A-AC04-7DECA29567E4}">
          <p14:sldIdLst>
            <p14:sldId id="267"/>
            <p14:sldId id="268"/>
            <p14:sldId id="269"/>
            <p14:sldId id="270"/>
          </p14:sldIdLst>
        </p14:section>
        <p14:section name="WandB" id="{53570068-BACE-774F-8D10-2E1C72D6D504}">
          <p14:sldIdLst>
            <p14:sldId id="271"/>
            <p14:sldId id="272"/>
            <p14:sldId id="273"/>
            <p14:sldId id="274"/>
            <p14:sldId id="275"/>
            <p14:sldId id="276"/>
            <p14:sldId id="279"/>
            <p14:sldId id="277"/>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8"/>
  </p:normalViewPr>
  <p:slideViewPr>
    <p:cSldViewPr snapToGrid="0">
      <p:cViewPr varScale="1">
        <p:scale>
          <a:sx n="120" d="100"/>
          <a:sy n="120" d="100"/>
        </p:scale>
        <p:origin x="200" y="5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d86baf2b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d86baf2b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791bb88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2791bb888a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791bb888a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791bb888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91bb888a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91bb888a6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791bb888a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791bb888a6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3f16c45b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3f16c45b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3f16c45b9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3f16c45b9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40aab3249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40aab324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3f16c45b9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3f16c45b9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3f16c45b9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3f16c45b9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3d86baf2b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3d86baf2b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f16c45b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f16c45b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3d86baf2b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3d86baf2b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3d86baf2b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3d86baf2b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3d86baf2b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3d86baf2b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3d86baf2bc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3d86baf2b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3d86baf2b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3d86baf2b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3d86baf2bc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3d86baf2b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d86baf2b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3d86baf2b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th"/>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tensorflow.org/tensorboard"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pytorch.org/tutorials/recipes/recipes/tensorboard_with_pytorch.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andb.ai/site"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andb.ai/authoriz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andb.ai/"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andb.ai/hom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7FF516-BAAD-1946-C72D-E1A132C2A103}"/>
              </a:ext>
            </a:extLst>
          </p:cNvPr>
          <p:cNvSpPr>
            <a:spLocks noGrp="1"/>
          </p:cNvSpPr>
          <p:nvPr>
            <p:ph type="ctrTitle"/>
          </p:nvPr>
        </p:nvSpPr>
        <p:spPr/>
        <p:txBody>
          <a:bodyPr>
            <a:normAutofit/>
          </a:bodyPr>
          <a:lstStyle/>
          <a:p>
            <a:r>
              <a:rPr lang="en-TH" dirty="0"/>
              <a:t>Model Monitoring</a:t>
            </a:r>
            <a:br>
              <a:rPr lang="en-TH" dirty="0"/>
            </a:br>
            <a:r>
              <a:rPr lang="en-TH" sz="2800" i="1" dirty="0"/>
              <a:t>M</a:t>
            </a:r>
            <a:r>
              <a:rPr lang="en-US" sz="2800" i="1" dirty="0"/>
              <a:t>L</a:t>
            </a:r>
            <a:r>
              <a:rPr lang="en-TH" sz="2800" i="1" dirty="0"/>
              <a:t>flow, Tensorboard, </a:t>
            </a:r>
            <a:r>
              <a:rPr lang="th" sz="2800" i="1" dirty="0"/>
              <a:t>Weights &amp; Biases</a:t>
            </a:r>
            <a:endParaRPr lang="en-TH" i="1" dirty="0"/>
          </a:p>
        </p:txBody>
      </p:sp>
      <p:sp>
        <p:nvSpPr>
          <p:cNvPr id="5" name="Subtitle 4">
            <a:extLst>
              <a:ext uri="{FF2B5EF4-FFF2-40B4-BE49-F238E27FC236}">
                <a16:creationId xmlns:a16="http://schemas.microsoft.com/office/drawing/2014/main" id="{F57FDD85-EBDE-ADC0-BC7E-6456E5AFBCB3}"/>
              </a:ext>
            </a:extLst>
          </p:cNvPr>
          <p:cNvSpPr>
            <a:spLocks noGrp="1"/>
          </p:cNvSpPr>
          <p:nvPr>
            <p:ph type="subTitle" idx="1"/>
          </p:nvPr>
        </p:nvSpPr>
        <p:spPr/>
        <p:txBody>
          <a:bodyPr/>
          <a:lstStyle/>
          <a:p>
            <a:r>
              <a:rPr lang="en-TH" dirty="0"/>
              <a:t>Credit to TA.Cheetah &amp; TA.Phu</a:t>
            </a:r>
          </a:p>
        </p:txBody>
      </p:sp>
      <p:sp>
        <p:nvSpPr>
          <p:cNvPr id="3" name="Slide Number Placeholder 2">
            <a:extLst>
              <a:ext uri="{FF2B5EF4-FFF2-40B4-BE49-F238E27FC236}">
                <a16:creationId xmlns:a16="http://schemas.microsoft.com/office/drawing/2014/main" id="{29097E89-938E-43ED-3771-886CF7E3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h" smtClean="0"/>
              <a:t>1</a:t>
            </a:fld>
            <a:endParaRPr lang="th"/>
          </a:p>
        </p:txBody>
      </p:sp>
    </p:spTree>
    <p:extLst>
      <p:ext uri="{BB962C8B-B14F-4D97-AF65-F5344CB8AC3E}">
        <p14:creationId xmlns:p14="http://schemas.microsoft.com/office/powerpoint/2010/main" val="8110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b="1"/>
              <a:t>MLflow UI</a:t>
            </a:r>
            <a:endParaRPr b="1"/>
          </a:p>
        </p:txBody>
      </p:sp>
      <p:pic>
        <p:nvPicPr>
          <p:cNvPr id="123" name="Google Shape;123;p20"/>
          <p:cNvPicPr preferRelativeResize="0"/>
          <p:nvPr/>
        </p:nvPicPr>
        <p:blipFill rotWithShape="1">
          <a:blip r:embed="rId3">
            <a:alphaModFix/>
          </a:blip>
          <a:srcRect l="20099" t="43445" r="892" b="47426"/>
          <a:stretch/>
        </p:blipFill>
        <p:spPr>
          <a:xfrm>
            <a:off x="331925" y="1284825"/>
            <a:ext cx="7224374" cy="469525"/>
          </a:xfrm>
          <a:prstGeom prst="rect">
            <a:avLst/>
          </a:prstGeom>
          <a:noFill/>
          <a:ln>
            <a:noFill/>
          </a:ln>
        </p:spPr>
      </p:pic>
      <p:pic>
        <p:nvPicPr>
          <p:cNvPr id="124" name="Google Shape;124;p20"/>
          <p:cNvPicPr preferRelativeResize="0"/>
          <p:nvPr/>
        </p:nvPicPr>
        <p:blipFill rotWithShape="1">
          <a:blip r:embed="rId4">
            <a:alphaModFix/>
          </a:blip>
          <a:srcRect t="3138" b="7686"/>
          <a:stretch/>
        </p:blipFill>
        <p:spPr>
          <a:xfrm>
            <a:off x="75825" y="2373250"/>
            <a:ext cx="4599149" cy="2306875"/>
          </a:xfrm>
          <a:prstGeom prst="rect">
            <a:avLst/>
          </a:prstGeom>
          <a:noFill/>
          <a:ln>
            <a:noFill/>
          </a:ln>
        </p:spPr>
      </p:pic>
      <p:pic>
        <p:nvPicPr>
          <p:cNvPr id="125" name="Google Shape;125;p20"/>
          <p:cNvPicPr preferRelativeResize="0"/>
          <p:nvPr/>
        </p:nvPicPr>
        <p:blipFill rotWithShape="1">
          <a:blip r:embed="rId5">
            <a:alphaModFix/>
          </a:blip>
          <a:srcRect t="4328" r="596" b="21924"/>
          <a:stretch/>
        </p:blipFill>
        <p:spPr>
          <a:xfrm>
            <a:off x="4797450" y="2373250"/>
            <a:ext cx="4270723" cy="1782076"/>
          </a:xfrm>
          <a:prstGeom prst="rect">
            <a:avLst/>
          </a:prstGeom>
          <a:noFill/>
          <a:ln>
            <a:noFill/>
          </a:ln>
        </p:spPr>
      </p:pic>
      <p:sp>
        <p:nvSpPr>
          <p:cNvPr id="126" name="Google Shape;126;p20"/>
          <p:cNvSpPr txBox="1"/>
          <p:nvPr/>
        </p:nvSpPr>
        <p:spPr>
          <a:xfrm>
            <a:off x="1351050" y="1900900"/>
            <a:ext cx="20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h"/>
              <a:t>Compare performance</a:t>
            </a:r>
            <a:endParaRPr/>
          </a:p>
        </p:txBody>
      </p:sp>
      <p:sp>
        <p:nvSpPr>
          <p:cNvPr id="127" name="Google Shape;127;p20"/>
          <p:cNvSpPr txBox="1"/>
          <p:nvPr/>
        </p:nvSpPr>
        <p:spPr>
          <a:xfrm>
            <a:off x="5908463" y="1900900"/>
            <a:ext cx="20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th"/>
              <a:t>Registered model</a:t>
            </a:r>
            <a:endParaRPr/>
          </a:p>
        </p:txBody>
      </p:sp>
      <p:sp>
        <p:nvSpPr>
          <p:cNvPr id="128" name="Google Shape;128;p20"/>
          <p:cNvSpPr txBox="1"/>
          <p:nvPr/>
        </p:nvSpPr>
        <p:spPr>
          <a:xfrm>
            <a:off x="331925" y="653963"/>
            <a:ext cx="6146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th"/>
              <a:t>View MLflow runs and experiments</a:t>
            </a:r>
            <a:endParaRPr/>
          </a:p>
        </p:txBody>
      </p:sp>
      <p:sp>
        <p:nvSpPr>
          <p:cNvPr id="129" name="Google Shape;12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b="1"/>
              <a:t>For run mlflow ui on google colab</a:t>
            </a:r>
            <a:endParaRPr b="1"/>
          </a:p>
        </p:txBody>
      </p:sp>
      <p:pic>
        <p:nvPicPr>
          <p:cNvPr id="135" name="Google Shape;135;p21"/>
          <p:cNvPicPr preferRelativeResize="0"/>
          <p:nvPr/>
        </p:nvPicPr>
        <p:blipFill rotWithShape="1">
          <a:blip r:embed="rId3">
            <a:alphaModFix/>
          </a:blip>
          <a:srcRect l="19966" t="39135" r="1237" b="29346"/>
          <a:stretch/>
        </p:blipFill>
        <p:spPr>
          <a:xfrm>
            <a:off x="311700" y="633825"/>
            <a:ext cx="6082450" cy="1368549"/>
          </a:xfrm>
          <a:prstGeom prst="rect">
            <a:avLst/>
          </a:prstGeom>
          <a:noFill/>
          <a:ln>
            <a:noFill/>
          </a:ln>
        </p:spPr>
      </p:pic>
      <p:sp>
        <p:nvSpPr>
          <p:cNvPr id="136" name="Google Shape;136;p21"/>
          <p:cNvSpPr/>
          <p:nvPr/>
        </p:nvSpPr>
        <p:spPr>
          <a:xfrm>
            <a:off x="450325" y="1226125"/>
            <a:ext cx="23478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txBox="1"/>
          <p:nvPr/>
        </p:nvSpPr>
        <p:spPr>
          <a:xfrm>
            <a:off x="2915375" y="1226125"/>
            <a:ext cx="4831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h" sz="1200">
                <a:solidFill>
                  <a:srgbClr val="FF0000"/>
                </a:solidFill>
              </a:rPr>
              <a:t>add 3 lines before with mlflow.start_run():</a:t>
            </a:r>
            <a:endParaRPr sz="1200">
              <a:solidFill>
                <a:srgbClr val="FF0000"/>
              </a:solidFill>
            </a:endParaRPr>
          </a:p>
        </p:txBody>
      </p:sp>
      <p:pic>
        <p:nvPicPr>
          <p:cNvPr id="138" name="Google Shape;138;p21"/>
          <p:cNvPicPr preferRelativeResize="0"/>
          <p:nvPr/>
        </p:nvPicPr>
        <p:blipFill rotWithShape="1">
          <a:blip r:embed="rId4">
            <a:alphaModFix/>
          </a:blip>
          <a:srcRect l="19963" t="23695" r="1066" b="19014"/>
          <a:stretch/>
        </p:blipFill>
        <p:spPr>
          <a:xfrm>
            <a:off x="311700" y="2498400"/>
            <a:ext cx="6082450" cy="2482218"/>
          </a:xfrm>
          <a:prstGeom prst="rect">
            <a:avLst/>
          </a:prstGeom>
          <a:noFill/>
          <a:ln>
            <a:noFill/>
          </a:ln>
        </p:spPr>
      </p:pic>
      <p:sp>
        <p:nvSpPr>
          <p:cNvPr id="139" name="Google Shape;139;p21"/>
          <p:cNvSpPr/>
          <p:nvPr/>
        </p:nvSpPr>
        <p:spPr>
          <a:xfrm>
            <a:off x="1157625" y="4276400"/>
            <a:ext cx="1832400" cy="163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txBox="1"/>
          <p:nvPr/>
        </p:nvSpPr>
        <p:spPr>
          <a:xfrm>
            <a:off x="3057125" y="4223050"/>
            <a:ext cx="160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h" sz="1200">
                <a:solidFill>
                  <a:srgbClr val="FF0000"/>
                </a:solidFill>
              </a:rPr>
              <a:t>access from this link</a:t>
            </a:r>
            <a:endParaRPr sz="1200">
              <a:solidFill>
                <a:srgbClr val="FF0000"/>
              </a:solidFill>
            </a:endParaRPr>
          </a:p>
        </p:txBody>
      </p:sp>
      <p:sp>
        <p:nvSpPr>
          <p:cNvPr id="141" name="Google Shape;141;p21"/>
          <p:cNvSpPr txBox="1"/>
          <p:nvPr/>
        </p:nvSpPr>
        <p:spPr>
          <a:xfrm>
            <a:off x="311700" y="2063500"/>
            <a:ext cx="614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h" dirty="0"/>
              <a:t>Get authtoken from </a:t>
            </a:r>
            <a:r>
              <a:rPr lang="en-US" u="sng" dirty="0">
                <a:solidFill>
                  <a:schemeClr val="hlink"/>
                </a:solidFill>
              </a:rPr>
              <a:t>https://</a:t>
            </a:r>
            <a:r>
              <a:rPr lang="en-US" u="sng" dirty="0" err="1">
                <a:solidFill>
                  <a:schemeClr val="hlink"/>
                </a:solidFill>
              </a:rPr>
              <a:t>dashboard.ngrok.com</a:t>
            </a:r>
            <a:r>
              <a:rPr lang="en-US" u="sng" dirty="0">
                <a:solidFill>
                  <a:schemeClr val="hlink"/>
                </a:solidFill>
              </a:rPr>
              <a:t>/get-started/your-</a:t>
            </a:r>
            <a:r>
              <a:rPr lang="en-US" u="sng" dirty="0" err="1">
                <a:solidFill>
                  <a:schemeClr val="hlink"/>
                </a:solidFill>
              </a:rPr>
              <a:t>authtoken</a:t>
            </a:r>
            <a:endParaRPr dirty="0"/>
          </a:p>
        </p:txBody>
      </p:sp>
      <p:sp>
        <p:nvSpPr>
          <p:cNvPr id="142" name="Google Shape;14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3624-9ACA-D13D-146A-D8ED9A20EBA9}"/>
              </a:ext>
            </a:extLst>
          </p:cNvPr>
          <p:cNvSpPr>
            <a:spLocks noGrp="1"/>
          </p:cNvSpPr>
          <p:nvPr>
            <p:ph type="title"/>
          </p:nvPr>
        </p:nvSpPr>
        <p:spPr/>
        <p:txBody>
          <a:bodyPr>
            <a:normAutofit fontScale="90000"/>
          </a:bodyPr>
          <a:lstStyle/>
          <a:p>
            <a:r>
              <a:rPr lang="en-TH" dirty="0"/>
              <a:t>NGROK Authtoken</a:t>
            </a:r>
          </a:p>
        </p:txBody>
      </p:sp>
      <p:sp>
        <p:nvSpPr>
          <p:cNvPr id="4" name="Slide Number Placeholder 3">
            <a:extLst>
              <a:ext uri="{FF2B5EF4-FFF2-40B4-BE49-F238E27FC236}">
                <a16:creationId xmlns:a16="http://schemas.microsoft.com/office/drawing/2014/main" id="{6F3127F5-CC8B-1D8A-E9CD-72D5B7498D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h" smtClean="0"/>
              <a:t>12</a:t>
            </a:fld>
            <a:endParaRPr lang="th"/>
          </a:p>
        </p:txBody>
      </p:sp>
      <p:pic>
        <p:nvPicPr>
          <p:cNvPr id="8" name="Picture 7" descr="A screenshot of a login&#10;&#10;Description automatically generated">
            <a:extLst>
              <a:ext uri="{FF2B5EF4-FFF2-40B4-BE49-F238E27FC236}">
                <a16:creationId xmlns:a16="http://schemas.microsoft.com/office/drawing/2014/main" id="{AFAFA08C-5DFC-32D9-F666-907AE13FC161}"/>
              </a:ext>
            </a:extLst>
          </p:cNvPr>
          <p:cNvPicPr>
            <a:picLocks noChangeAspect="1"/>
          </p:cNvPicPr>
          <p:nvPr/>
        </p:nvPicPr>
        <p:blipFill>
          <a:blip r:embed="rId2"/>
          <a:stretch>
            <a:fillRect/>
          </a:stretch>
        </p:blipFill>
        <p:spPr>
          <a:xfrm>
            <a:off x="311700" y="1152475"/>
            <a:ext cx="8520599" cy="2990516"/>
          </a:xfrm>
          <a:prstGeom prst="rect">
            <a:avLst/>
          </a:prstGeom>
        </p:spPr>
      </p:pic>
      <p:sp>
        <p:nvSpPr>
          <p:cNvPr id="9" name="Rounded Rectangle 8">
            <a:extLst>
              <a:ext uri="{FF2B5EF4-FFF2-40B4-BE49-F238E27FC236}">
                <a16:creationId xmlns:a16="http://schemas.microsoft.com/office/drawing/2014/main" id="{98BFF979-4374-533C-CA51-90632CD713F7}"/>
              </a:ext>
            </a:extLst>
          </p:cNvPr>
          <p:cNvSpPr/>
          <p:nvPr/>
        </p:nvSpPr>
        <p:spPr>
          <a:xfrm>
            <a:off x="3168502" y="1329064"/>
            <a:ext cx="4752754" cy="1093824"/>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solidFill>
                <a:srgbClr val="FF0000"/>
              </a:solidFill>
            </a:endParaRPr>
          </a:p>
        </p:txBody>
      </p:sp>
    </p:spTree>
    <p:extLst>
      <p:ext uri="{BB962C8B-B14F-4D97-AF65-F5344CB8AC3E}">
        <p14:creationId xmlns:p14="http://schemas.microsoft.com/office/powerpoint/2010/main" val="691452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th"/>
              <a:t>Tensorboard</a:t>
            </a:r>
            <a:endParaRPr/>
          </a:p>
        </p:txBody>
      </p:sp>
      <p:sp>
        <p:nvSpPr>
          <p:cNvPr id="55" name="Google Shape;55;p1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th"/>
              <a:t>Guide</a:t>
            </a:r>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a:t>What is tensorboard</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AutoNum type="arabicParenR"/>
            </a:pPr>
            <a:r>
              <a:rPr lang="th" sz="1650" b="1">
                <a:solidFill>
                  <a:schemeClr val="dk1"/>
                </a:solidFill>
                <a:highlight>
                  <a:srgbClr val="FFD966"/>
                </a:highlight>
                <a:latin typeface="Courier New"/>
                <a:ea typeface="Courier New"/>
                <a:cs typeface="Courier New"/>
                <a:sym typeface="Courier New"/>
              </a:rPr>
              <a:t>Visualization toolkit for machine learning training</a:t>
            </a:r>
            <a:endParaRPr sz="1650" b="1">
              <a:solidFill>
                <a:schemeClr val="dk1"/>
              </a:solidFill>
              <a:highlight>
                <a:srgbClr val="FFD966"/>
              </a:highlight>
              <a:latin typeface="Courier New"/>
              <a:ea typeface="Courier New"/>
              <a:cs typeface="Courier New"/>
              <a:sym typeface="Courier New"/>
            </a:endParaRPr>
          </a:p>
          <a:p>
            <a:pPr marL="457200" marR="0" lvl="0" indent="-342900" algn="l" rtl="0">
              <a:lnSpc>
                <a:spcPct val="115000"/>
              </a:lnSpc>
              <a:spcBef>
                <a:spcPts val="0"/>
              </a:spcBef>
              <a:spcAft>
                <a:spcPts val="0"/>
              </a:spcAft>
              <a:buSzPts val="1800"/>
              <a:buAutoNum type="arabicParenR"/>
            </a:pPr>
            <a:r>
              <a:rPr lang="th" sz="1650" b="1">
                <a:solidFill>
                  <a:schemeClr val="dk1"/>
                </a:solidFill>
                <a:highlight>
                  <a:srgbClr val="FFD966"/>
                </a:highlight>
                <a:latin typeface="Courier New"/>
                <a:ea typeface="Courier New"/>
                <a:cs typeface="Courier New"/>
                <a:sym typeface="Courier New"/>
              </a:rPr>
              <a:t>Can visualize train/validate loss, accuracy etc.</a:t>
            </a:r>
            <a:endParaRPr sz="1650" b="1">
              <a:solidFill>
                <a:schemeClr val="dk1"/>
              </a:solidFill>
              <a:highlight>
                <a:srgbClr val="FFD966"/>
              </a:highlight>
              <a:latin typeface="Courier New"/>
              <a:ea typeface="Courier New"/>
              <a:cs typeface="Courier New"/>
              <a:sym typeface="Courier New"/>
            </a:endParaRPr>
          </a:p>
          <a:p>
            <a:pPr marL="457200" marR="0" lvl="0" indent="-342900" algn="l" rtl="0">
              <a:lnSpc>
                <a:spcPct val="115000"/>
              </a:lnSpc>
              <a:spcBef>
                <a:spcPts val="0"/>
              </a:spcBef>
              <a:spcAft>
                <a:spcPts val="0"/>
              </a:spcAft>
              <a:buSzPts val="1800"/>
              <a:buAutoNum type="arabicParenR"/>
            </a:pPr>
            <a:r>
              <a:rPr lang="th" sz="1650" b="1">
                <a:solidFill>
                  <a:schemeClr val="dk1"/>
                </a:solidFill>
                <a:highlight>
                  <a:srgbClr val="FFD966"/>
                </a:highlight>
                <a:latin typeface="Courier New"/>
                <a:ea typeface="Courier New"/>
                <a:cs typeface="Courier New"/>
                <a:sym typeface="Courier New"/>
              </a:rPr>
              <a:t>Benefits in comparing between runs (adjust hyperparameters)</a:t>
            </a:r>
            <a:endParaRPr sz="1650" b="1">
              <a:solidFill>
                <a:schemeClr val="dk1"/>
              </a:solidFill>
              <a:highlight>
                <a:srgbClr val="FFD966"/>
              </a:highlight>
              <a:latin typeface="Courier New"/>
              <a:ea typeface="Courier New"/>
              <a:cs typeface="Courier New"/>
              <a:sym typeface="Courier New"/>
            </a:endParaRPr>
          </a:p>
        </p:txBody>
      </p:sp>
      <p:pic>
        <p:nvPicPr>
          <p:cNvPr id="63" name="Google Shape;63;p14"/>
          <p:cNvPicPr preferRelativeResize="0"/>
          <p:nvPr/>
        </p:nvPicPr>
        <p:blipFill rotWithShape="1">
          <a:blip r:embed="rId3">
            <a:alphaModFix/>
          </a:blip>
          <a:srcRect r="26112"/>
          <a:stretch/>
        </p:blipFill>
        <p:spPr>
          <a:xfrm>
            <a:off x="1952575" y="2336850"/>
            <a:ext cx="4833475" cy="2481899"/>
          </a:xfrm>
          <a:prstGeom prst="rect">
            <a:avLst/>
          </a:prstGeom>
          <a:noFill/>
          <a:ln>
            <a:noFill/>
          </a:ln>
        </p:spPr>
      </p:pic>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th"/>
              <a:t>Tensorboard steps</a:t>
            </a:r>
            <a:endParaRPr/>
          </a:p>
        </p:txBody>
      </p:sp>
      <p:sp>
        <p:nvSpPr>
          <p:cNvPr id="70" name="Google Shape;70;p15"/>
          <p:cNvSpPr txBox="1">
            <a:spLocks noGrp="1"/>
          </p:cNvSpPr>
          <p:nvPr>
            <p:ph type="body" idx="1"/>
          </p:nvPr>
        </p:nvSpPr>
        <p:spPr>
          <a:xfrm>
            <a:off x="311700" y="1152475"/>
            <a:ext cx="8520600" cy="3918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AutoNum type="arabicParenR"/>
            </a:pPr>
            <a:r>
              <a:rPr lang="th" sz="1400" dirty="0"/>
              <a:t>install       </a:t>
            </a:r>
            <a:r>
              <a:rPr lang="en-US" sz="1400" dirty="0"/>
              <a:t>		</a:t>
            </a:r>
            <a:r>
              <a:rPr lang="th" sz="1400" b="1" dirty="0">
                <a:solidFill>
                  <a:schemeClr val="dk1"/>
                </a:solidFill>
                <a:highlight>
                  <a:srgbClr val="FFD966"/>
                </a:highlight>
                <a:latin typeface="Courier New"/>
                <a:ea typeface="Courier New"/>
                <a:cs typeface="Courier New"/>
                <a:sym typeface="Courier New"/>
              </a:rPr>
              <a:t>pip install -qq tensorboard</a:t>
            </a:r>
            <a:endParaRPr sz="900" b="1" dirty="0">
              <a:solidFill>
                <a:srgbClr val="D4D4D4"/>
              </a:solidFill>
              <a:highlight>
                <a:srgbClr val="FFD966"/>
              </a:highlight>
              <a:latin typeface="Courier New"/>
              <a:ea typeface="Courier New"/>
              <a:cs typeface="Courier New"/>
              <a:sym typeface="Courier New"/>
            </a:endParaRPr>
          </a:p>
          <a:p>
            <a:pPr marL="457200" lvl="0" indent="-342900" algn="l" rtl="0">
              <a:lnSpc>
                <a:spcPct val="115000"/>
              </a:lnSpc>
              <a:spcBef>
                <a:spcPts val="0"/>
              </a:spcBef>
              <a:spcAft>
                <a:spcPts val="0"/>
              </a:spcAft>
              <a:buSzPts val="1800"/>
              <a:buAutoNum type="arabicParenR"/>
            </a:pPr>
            <a:r>
              <a:rPr lang="th" sz="1400" dirty="0"/>
              <a:t>import summarywriter    </a:t>
            </a:r>
            <a:endParaRPr sz="1400" dirty="0"/>
          </a:p>
          <a:p>
            <a:pPr marL="914400" marR="0" lvl="0" indent="0" algn="l" rtl="0">
              <a:lnSpc>
                <a:spcPct val="115000"/>
              </a:lnSpc>
              <a:spcBef>
                <a:spcPts val="0"/>
              </a:spcBef>
              <a:spcAft>
                <a:spcPts val="0"/>
              </a:spcAft>
              <a:buSzPts val="1800"/>
              <a:buNone/>
            </a:pPr>
            <a:r>
              <a:rPr lang="th" sz="1400" b="1" dirty="0">
                <a:solidFill>
                  <a:schemeClr val="dk1"/>
                </a:solidFill>
                <a:highlight>
                  <a:srgbClr val="FFD966"/>
                </a:highlight>
                <a:latin typeface="Courier New"/>
                <a:ea typeface="Courier New"/>
                <a:cs typeface="Courier New"/>
                <a:sym typeface="Courier New"/>
              </a:rPr>
              <a:t>from torch.utils.tensorboard import SummaryWriter</a:t>
            </a:r>
            <a:endParaRPr sz="1400" b="1" dirty="0">
              <a:solidFill>
                <a:schemeClr val="dk1"/>
              </a:solidFill>
              <a:highlight>
                <a:srgbClr val="FFD966"/>
              </a:highlight>
              <a:latin typeface="Courier New"/>
              <a:ea typeface="Courier New"/>
              <a:cs typeface="Courier New"/>
              <a:sym typeface="Courier New"/>
            </a:endParaRPr>
          </a:p>
          <a:p>
            <a:pPr marL="457200" lvl="0" indent="-342900" algn="l" rtl="0">
              <a:lnSpc>
                <a:spcPct val="115000"/>
              </a:lnSpc>
              <a:spcBef>
                <a:spcPts val="0"/>
              </a:spcBef>
              <a:spcAft>
                <a:spcPts val="0"/>
              </a:spcAft>
              <a:buSzPts val="1800"/>
              <a:buAutoNum type="arabicParenR"/>
            </a:pPr>
            <a:r>
              <a:rPr lang="th" sz="1400" dirty="0"/>
              <a:t>create directory to save log files   e.g.   </a:t>
            </a:r>
            <a:r>
              <a:rPr lang="th" sz="1400" b="1" dirty="0">
                <a:solidFill>
                  <a:schemeClr val="dk1"/>
                </a:solidFill>
                <a:highlight>
                  <a:srgbClr val="FFD966"/>
                </a:highlight>
                <a:latin typeface="Courier New"/>
                <a:ea typeface="Courier New"/>
                <a:cs typeface="Courier New"/>
                <a:sym typeface="Courier New"/>
              </a:rPr>
              <a:t>/content/runs/run1/</a:t>
            </a:r>
            <a:endParaRPr sz="1400" dirty="0"/>
          </a:p>
          <a:p>
            <a:pPr marL="457200" lvl="0" indent="-342900" algn="l" rtl="0">
              <a:lnSpc>
                <a:spcPct val="115000"/>
              </a:lnSpc>
              <a:spcBef>
                <a:spcPts val="0"/>
              </a:spcBef>
              <a:spcAft>
                <a:spcPts val="0"/>
              </a:spcAft>
              <a:buSzPts val="1800"/>
              <a:buAutoNum type="arabicParenR"/>
            </a:pPr>
            <a:r>
              <a:rPr lang="th" sz="1400" dirty="0"/>
              <a:t>instantiate writer 	 </a:t>
            </a:r>
            <a:r>
              <a:rPr lang="th" sz="1400" b="1" dirty="0">
                <a:solidFill>
                  <a:schemeClr val="dk1"/>
                </a:solidFill>
                <a:latin typeface="Courier New"/>
                <a:ea typeface="Courier New"/>
                <a:cs typeface="Courier New"/>
                <a:sym typeface="Courier New"/>
              </a:rPr>
              <a:t> </a:t>
            </a:r>
            <a:r>
              <a:rPr lang="en-US" sz="1400" b="1" dirty="0">
                <a:solidFill>
                  <a:schemeClr val="dk1"/>
                </a:solidFill>
                <a:latin typeface="Courier New"/>
                <a:ea typeface="Courier New"/>
                <a:cs typeface="Courier New"/>
                <a:sym typeface="Courier New"/>
              </a:rPr>
              <a:t>	</a:t>
            </a:r>
            <a:r>
              <a:rPr lang="th" sz="1400" b="1" dirty="0">
                <a:solidFill>
                  <a:schemeClr val="dk1"/>
                </a:solidFill>
                <a:highlight>
                  <a:srgbClr val="FFD966"/>
                </a:highlight>
                <a:latin typeface="Courier New"/>
                <a:ea typeface="Courier New"/>
                <a:cs typeface="Courier New"/>
                <a:sym typeface="Courier New"/>
              </a:rPr>
              <a:t>writer = SummaryWriter(log_dir="./runs/run1/")</a:t>
            </a:r>
            <a:endParaRPr sz="1100" b="1" dirty="0">
              <a:solidFill>
                <a:schemeClr val="dk1"/>
              </a:solidFill>
              <a:latin typeface="Courier New"/>
              <a:ea typeface="Courier New"/>
              <a:cs typeface="Courier New"/>
              <a:sym typeface="Courier New"/>
            </a:endParaRPr>
          </a:p>
          <a:p>
            <a:pPr marL="457200" lvl="0" indent="-342900" algn="l" rtl="0">
              <a:lnSpc>
                <a:spcPct val="115000"/>
              </a:lnSpc>
              <a:spcBef>
                <a:spcPts val="0"/>
              </a:spcBef>
              <a:spcAft>
                <a:spcPts val="0"/>
              </a:spcAft>
              <a:buSzPts val="1800"/>
              <a:buAutoNum type="arabicParenR"/>
            </a:pPr>
            <a:r>
              <a:rPr lang="th" sz="1400" dirty="0"/>
              <a:t>add scalar             </a:t>
            </a:r>
            <a:r>
              <a:rPr lang="th" sz="1400" b="1" dirty="0">
                <a:solidFill>
                  <a:schemeClr val="dk1"/>
                </a:solidFill>
                <a:latin typeface="Courier New"/>
                <a:ea typeface="Courier New"/>
                <a:cs typeface="Courier New"/>
                <a:sym typeface="Courier New"/>
              </a:rPr>
              <a:t> </a:t>
            </a:r>
            <a:r>
              <a:rPr lang="en-US" sz="1400" b="1" dirty="0">
                <a:solidFill>
                  <a:schemeClr val="dk1"/>
                </a:solidFill>
                <a:latin typeface="Courier New"/>
                <a:ea typeface="Courier New"/>
                <a:cs typeface="Courier New"/>
                <a:sym typeface="Courier New"/>
              </a:rPr>
              <a:t>	</a:t>
            </a:r>
            <a:r>
              <a:rPr lang="th" sz="1400" b="1" dirty="0">
                <a:solidFill>
                  <a:schemeClr val="dk1"/>
                </a:solidFill>
                <a:highlight>
                  <a:srgbClr val="FFD966"/>
                </a:highlight>
                <a:latin typeface="Courier New"/>
                <a:ea typeface="Courier New"/>
                <a:cs typeface="Courier New"/>
                <a:sym typeface="Courier New"/>
              </a:rPr>
              <a:t>writer.add_scalar("Name", value, round)</a:t>
            </a:r>
            <a:endParaRPr sz="900" dirty="0">
              <a:solidFill>
                <a:srgbClr val="DCDCDC"/>
              </a:solidFill>
              <a:highlight>
                <a:srgbClr val="1E1E1E"/>
              </a:highlight>
              <a:latin typeface="Courier New"/>
              <a:ea typeface="Courier New"/>
              <a:cs typeface="Courier New"/>
              <a:sym typeface="Courier New"/>
            </a:endParaRPr>
          </a:p>
          <a:p>
            <a:pPr marL="457200" lvl="0" indent="-342900" algn="l" rtl="0">
              <a:lnSpc>
                <a:spcPct val="115000"/>
              </a:lnSpc>
              <a:spcBef>
                <a:spcPts val="0"/>
              </a:spcBef>
              <a:spcAft>
                <a:spcPts val="0"/>
              </a:spcAft>
              <a:buSzPts val="1800"/>
              <a:buAutoNum type="arabicParenR"/>
            </a:pPr>
            <a:r>
              <a:rPr lang="th" sz="1400" dirty="0"/>
              <a:t>write on disk </a:t>
            </a:r>
            <a:r>
              <a:rPr lang="en-US" sz="1400" dirty="0"/>
              <a:t>		</a:t>
            </a:r>
            <a:r>
              <a:rPr lang="th" sz="1400" b="1" dirty="0">
                <a:solidFill>
                  <a:schemeClr val="dk1"/>
                </a:solidFill>
                <a:highlight>
                  <a:srgbClr val="FFD966"/>
                </a:highlight>
                <a:latin typeface="Courier New"/>
                <a:ea typeface="Courier New"/>
                <a:cs typeface="Courier New"/>
                <a:sym typeface="Courier New"/>
              </a:rPr>
              <a:t>writer.flush()</a:t>
            </a:r>
            <a:endParaRPr sz="1400" dirty="0"/>
          </a:p>
          <a:p>
            <a:pPr marL="457200" lvl="0" indent="-342900" algn="l" rtl="0">
              <a:lnSpc>
                <a:spcPct val="115000"/>
              </a:lnSpc>
              <a:spcBef>
                <a:spcPts val="0"/>
              </a:spcBef>
              <a:spcAft>
                <a:spcPts val="0"/>
              </a:spcAft>
              <a:buSzPts val="1800"/>
              <a:buAutoNum type="arabicParenR"/>
            </a:pPr>
            <a:r>
              <a:rPr lang="th" sz="1400" dirty="0"/>
              <a:t>close 	</a:t>
            </a:r>
            <a:r>
              <a:rPr lang="en-US" sz="1400" dirty="0"/>
              <a:t>	</a:t>
            </a:r>
            <a:r>
              <a:rPr lang="th" sz="1400" b="1" dirty="0">
                <a:solidFill>
                  <a:schemeClr val="dk1"/>
                </a:solidFill>
                <a:highlight>
                  <a:srgbClr val="FFD966"/>
                </a:highlight>
                <a:latin typeface="Courier New"/>
                <a:ea typeface="Courier New"/>
                <a:cs typeface="Courier New"/>
                <a:sym typeface="Courier New"/>
              </a:rPr>
              <a:t>writer.close()</a:t>
            </a:r>
            <a:endParaRPr sz="1400" dirty="0"/>
          </a:p>
          <a:p>
            <a:pPr marL="457200" lvl="0" indent="-342900" algn="l" rtl="0">
              <a:lnSpc>
                <a:spcPct val="115000"/>
              </a:lnSpc>
              <a:spcBef>
                <a:spcPts val="0"/>
              </a:spcBef>
              <a:spcAft>
                <a:spcPts val="0"/>
              </a:spcAft>
              <a:buSzPts val="1800"/>
              <a:buAutoNum type="arabicParenR"/>
            </a:pPr>
            <a:r>
              <a:rPr lang="th" sz="1400" dirty="0"/>
              <a:t>launch tensorboard</a:t>
            </a:r>
            <a:endParaRPr sz="1400" dirty="0"/>
          </a:p>
          <a:p>
            <a:pPr marL="457200" marR="0" lvl="0" indent="457200" algn="l" rtl="0">
              <a:lnSpc>
                <a:spcPct val="115000"/>
              </a:lnSpc>
              <a:spcBef>
                <a:spcPts val="0"/>
              </a:spcBef>
              <a:spcAft>
                <a:spcPts val="0"/>
              </a:spcAft>
              <a:buSzPts val="1800"/>
              <a:buNone/>
            </a:pPr>
            <a:r>
              <a:rPr lang="th" sz="1400" b="1" dirty="0">
                <a:solidFill>
                  <a:schemeClr val="dk1"/>
                </a:solidFill>
                <a:highlight>
                  <a:srgbClr val="FFD966"/>
                </a:highlight>
                <a:latin typeface="Courier New"/>
                <a:ea typeface="Courier New"/>
                <a:cs typeface="Courier New"/>
                <a:sym typeface="Courier New"/>
              </a:rPr>
              <a:t>%load_ext tensorboard</a:t>
            </a:r>
            <a:endParaRPr sz="1400" b="1" dirty="0">
              <a:solidFill>
                <a:schemeClr val="dk1"/>
              </a:solidFill>
              <a:highlight>
                <a:srgbClr val="FFD966"/>
              </a:highlight>
              <a:latin typeface="Courier New"/>
              <a:ea typeface="Courier New"/>
              <a:cs typeface="Courier New"/>
              <a:sym typeface="Courier New"/>
            </a:endParaRPr>
          </a:p>
          <a:p>
            <a:pPr marL="457200" marR="0" lvl="0" indent="457200" algn="l" rtl="0">
              <a:lnSpc>
                <a:spcPct val="115000"/>
              </a:lnSpc>
              <a:spcBef>
                <a:spcPts val="0"/>
              </a:spcBef>
              <a:spcAft>
                <a:spcPts val="0"/>
              </a:spcAft>
              <a:buSzPts val="1800"/>
              <a:buNone/>
            </a:pPr>
            <a:r>
              <a:rPr lang="th" sz="1400" b="1" dirty="0">
                <a:solidFill>
                  <a:schemeClr val="dk1"/>
                </a:solidFill>
                <a:highlight>
                  <a:srgbClr val="FFD966"/>
                </a:highlight>
                <a:latin typeface="Courier New"/>
                <a:ea typeface="Courier New"/>
                <a:cs typeface="Courier New"/>
                <a:sym typeface="Courier New"/>
              </a:rPr>
              <a:t>%tensorboard --logdir runs</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15000"/>
              </a:lnSpc>
              <a:spcBef>
                <a:spcPts val="0"/>
              </a:spcBef>
              <a:spcAft>
                <a:spcPts val="1200"/>
              </a:spcAft>
              <a:buSzPts val="1800"/>
              <a:buNone/>
            </a:pPr>
            <a:endParaRPr sz="1400" dirty="0"/>
          </a:p>
        </p:txBody>
      </p:sp>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th"/>
              <a:t>References</a:t>
            </a:r>
            <a:endParaRPr/>
          </a:p>
        </p:txBody>
      </p:sp>
      <p:sp>
        <p:nvSpPr>
          <p:cNvPr id="77" name="Google Shape;77;p16"/>
          <p:cNvSpPr txBox="1">
            <a:spLocks noGrp="1"/>
          </p:cNvSpPr>
          <p:nvPr>
            <p:ph type="body" idx="1"/>
          </p:nvPr>
        </p:nvSpPr>
        <p:spPr>
          <a:xfrm>
            <a:off x="311700" y="1152475"/>
            <a:ext cx="8520600" cy="7914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lnSpc>
                <a:spcPct val="115000"/>
              </a:lnSpc>
              <a:spcBef>
                <a:spcPts val="0"/>
              </a:spcBef>
              <a:spcAft>
                <a:spcPts val="0"/>
              </a:spcAft>
              <a:buSzPct val="100000"/>
              <a:buNone/>
            </a:pPr>
            <a:r>
              <a:rPr lang="th"/>
              <a:t>[1] </a:t>
            </a:r>
            <a:r>
              <a:rPr lang="th" u="sng">
                <a:solidFill>
                  <a:schemeClr val="hlink"/>
                </a:solidFill>
                <a:hlinkClick r:id="rId3"/>
              </a:rPr>
              <a:t>https://www.tensorflow.org/tensorboard</a:t>
            </a:r>
            <a:endParaRPr/>
          </a:p>
          <a:p>
            <a:pPr marL="0" lvl="0" indent="0" algn="l" rtl="0">
              <a:lnSpc>
                <a:spcPct val="115000"/>
              </a:lnSpc>
              <a:spcBef>
                <a:spcPts val="1200"/>
              </a:spcBef>
              <a:spcAft>
                <a:spcPts val="1200"/>
              </a:spcAft>
              <a:buSzPct val="100000"/>
              <a:buNone/>
            </a:pPr>
            <a:r>
              <a:rPr lang="th"/>
              <a:t>[2] </a:t>
            </a:r>
            <a:r>
              <a:rPr lang="th" u="sng">
                <a:solidFill>
                  <a:schemeClr val="hlink"/>
                </a:solidFill>
                <a:hlinkClick r:id="rId4"/>
              </a:rPr>
              <a:t>https://pytorch.org/tutorials/recipes/recipes/tensorboard_with_pytorch.html</a:t>
            </a:r>
            <a:endParaRPr/>
          </a:p>
        </p:txBody>
      </p:sp>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h"/>
              <a:t>WandB</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h"/>
              <a:t>Guide</a:t>
            </a:r>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a:t>What is WandB</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th" dirty="0"/>
              <a:t>Special tools by Weights &amp; Biases for </a:t>
            </a:r>
            <a:endParaRPr dirty="0"/>
          </a:p>
          <a:p>
            <a:pPr marL="914400" lvl="1" indent="-317500" algn="l" rtl="0">
              <a:spcBef>
                <a:spcPts val="0"/>
              </a:spcBef>
              <a:spcAft>
                <a:spcPts val="0"/>
              </a:spcAft>
              <a:buClr>
                <a:srgbClr val="3C78D8"/>
              </a:buClr>
              <a:buSzPts val="1400"/>
              <a:buChar char="○"/>
            </a:pPr>
            <a:r>
              <a:rPr lang="th" i="1" dirty="0">
                <a:solidFill>
                  <a:srgbClr val="3C78D8"/>
                </a:solidFill>
              </a:rPr>
              <a:t>experiments tracking</a:t>
            </a:r>
            <a:endParaRPr i="1" dirty="0">
              <a:solidFill>
                <a:srgbClr val="3C78D8"/>
              </a:solidFill>
            </a:endParaRPr>
          </a:p>
          <a:p>
            <a:pPr marL="914400" lvl="1" indent="-317500" algn="l" rtl="0">
              <a:spcBef>
                <a:spcPts val="0"/>
              </a:spcBef>
              <a:spcAft>
                <a:spcPts val="0"/>
              </a:spcAft>
              <a:buSzPts val="1400"/>
              <a:buChar char="○"/>
            </a:pPr>
            <a:r>
              <a:rPr lang="th" dirty="0"/>
              <a:t>results visualization</a:t>
            </a:r>
            <a:endParaRPr dirty="0"/>
          </a:p>
          <a:p>
            <a:pPr marL="914400" lvl="1" indent="-317500" algn="l" rtl="0">
              <a:spcBef>
                <a:spcPts val="0"/>
              </a:spcBef>
              <a:spcAft>
                <a:spcPts val="0"/>
              </a:spcAft>
              <a:buClr>
                <a:srgbClr val="3C78D8"/>
              </a:buClr>
              <a:buSzPts val="1400"/>
              <a:buChar char="○"/>
            </a:pPr>
            <a:r>
              <a:rPr lang="th" i="1" dirty="0">
                <a:solidFill>
                  <a:srgbClr val="3C78D8"/>
                </a:solidFill>
              </a:rPr>
              <a:t>hyperparameter adjustment (sweep)</a:t>
            </a:r>
            <a:endParaRPr i="1" dirty="0">
              <a:solidFill>
                <a:srgbClr val="3C78D8"/>
              </a:solidFill>
            </a:endParaRPr>
          </a:p>
          <a:p>
            <a:pPr marL="914400" lvl="1" indent="-317500" algn="l" rtl="0">
              <a:spcBef>
                <a:spcPts val="0"/>
              </a:spcBef>
              <a:spcAft>
                <a:spcPts val="0"/>
              </a:spcAft>
              <a:buSzPts val="1400"/>
              <a:buChar char="○"/>
            </a:pPr>
            <a:r>
              <a:rPr lang="th" dirty="0"/>
              <a:t>reproduce models</a:t>
            </a:r>
            <a:endParaRPr dirty="0"/>
          </a:p>
          <a:p>
            <a:pPr marL="914400" lvl="1" indent="-317500" algn="l" rtl="0">
              <a:spcBef>
                <a:spcPts val="0"/>
              </a:spcBef>
              <a:spcAft>
                <a:spcPts val="0"/>
              </a:spcAft>
              <a:buSzPts val="1400"/>
              <a:buChar char="○"/>
            </a:pPr>
            <a:r>
              <a:rPr lang="th" dirty="0"/>
              <a:t>and more!</a:t>
            </a:r>
            <a:endParaRPr dirty="0"/>
          </a:p>
          <a:p>
            <a:pPr marL="457200" lvl="0" indent="-342900" algn="l" rtl="0">
              <a:spcBef>
                <a:spcPts val="0"/>
              </a:spcBef>
              <a:spcAft>
                <a:spcPts val="0"/>
              </a:spcAft>
              <a:buSzPts val="1800"/>
              <a:buChar char="●"/>
            </a:pPr>
            <a:r>
              <a:rPr lang="th" dirty="0"/>
              <a:t>Create account </a:t>
            </a:r>
            <a:r>
              <a:rPr lang="th" u="sng" dirty="0">
                <a:solidFill>
                  <a:schemeClr val="hlink"/>
                </a:solidFill>
                <a:hlinkClick r:id="rId3"/>
              </a:rPr>
              <a:t>https://wandb.ai/site</a:t>
            </a:r>
            <a:endParaRPr dirty="0"/>
          </a:p>
          <a:p>
            <a:pPr marL="457200" lvl="0" indent="-342900" algn="l" rtl="0">
              <a:spcBef>
                <a:spcPts val="0"/>
              </a:spcBef>
              <a:spcAft>
                <a:spcPts val="0"/>
              </a:spcAft>
              <a:buSzPts val="1800"/>
              <a:buChar char="●"/>
            </a:pPr>
            <a:r>
              <a:rPr lang="th" dirty="0"/>
              <a:t>Get API key (Need when login) </a:t>
            </a:r>
            <a:r>
              <a:rPr lang="th" sz="1500" u="sng" dirty="0">
                <a:solidFill>
                  <a:schemeClr val="hlink"/>
                </a:solidFill>
                <a:hlinkClick r:id="rId4"/>
              </a:rPr>
              <a:t>https://wandb.ai/authorize</a:t>
            </a:r>
            <a:endParaRPr dirty="0"/>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a:t>Steps: Dashboard</a:t>
            </a:r>
            <a:endParaRPr/>
          </a:p>
        </p:txBody>
      </p:sp>
      <p:sp>
        <p:nvSpPr>
          <p:cNvPr id="69" name="Google Shape;69;p15"/>
          <p:cNvSpPr txBox="1">
            <a:spLocks noGrp="1"/>
          </p:cNvSpPr>
          <p:nvPr>
            <p:ph type="body" idx="1"/>
          </p:nvPr>
        </p:nvSpPr>
        <p:spPr>
          <a:xfrm>
            <a:off x="311700" y="1152475"/>
            <a:ext cx="8520600" cy="3895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arenR"/>
            </a:pPr>
            <a:r>
              <a:rPr lang="th" dirty="0"/>
              <a:t>install </a:t>
            </a:r>
            <a:r>
              <a:rPr lang="en-US" dirty="0"/>
              <a:t>    </a:t>
            </a:r>
            <a:r>
              <a:rPr lang="th" sz="1100" dirty="0">
                <a:solidFill>
                  <a:srgbClr val="7F6000"/>
                </a:solidFill>
                <a:latin typeface="Roboto Mono"/>
                <a:ea typeface="Roboto Mono"/>
                <a:cs typeface="Roboto Mono"/>
                <a:sym typeface="Roboto Mono"/>
              </a:rPr>
              <a:t>!pip install wandb</a:t>
            </a:r>
            <a:endParaRPr sz="1100" i="1" dirty="0">
              <a:solidFill>
                <a:srgbClr val="7F6000"/>
              </a:solidFill>
              <a:latin typeface="Roboto Mono"/>
              <a:ea typeface="Roboto Mono"/>
              <a:cs typeface="Roboto Mono"/>
              <a:sym typeface="Roboto Mono"/>
            </a:endParaRPr>
          </a:p>
          <a:p>
            <a:pPr marL="457200" marR="0" lvl="0" indent="-342900" algn="l" rtl="0">
              <a:lnSpc>
                <a:spcPct val="115000"/>
              </a:lnSpc>
              <a:spcBef>
                <a:spcPts val="0"/>
              </a:spcBef>
              <a:spcAft>
                <a:spcPts val="0"/>
              </a:spcAft>
              <a:buSzPts val="1800"/>
              <a:buAutoNum type="arabicParenR"/>
            </a:pPr>
            <a:r>
              <a:rPr lang="th" dirty="0"/>
              <a:t>import    </a:t>
            </a:r>
            <a:r>
              <a:rPr lang="th" sz="1100" dirty="0">
                <a:solidFill>
                  <a:srgbClr val="7F6000"/>
                </a:solidFill>
                <a:latin typeface="Roboto Mono"/>
                <a:ea typeface="Roboto Mono"/>
                <a:cs typeface="Roboto Mono"/>
                <a:sym typeface="Roboto Mono"/>
              </a:rPr>
              <a:t>import wandb</a:t>
            </a:r>
            <a:endParaRPr dirty="0">
              <a:solidFill>
                <a:srgbClr val="7F6000"/>
              </a:solidFill>
            </a:endParaRPr>
          </a:p>
          <a:p>
            <a:pPr marL="457200" marR="0" lvl="0" indent="-342900" algn="l" rtl="0">
              <a:lnSpc>
                <a:spcPct val="115000"/>
              </a:lnSpc>
              <a:spcBef>
                <a:spcPts val="0"/>
              </a:spcBef>
              <a:spcAft>
                <a:spcPts val="0"/>
              </a:spcAft>
              <a:buSzPts val="1800"/>
              <a:buAutoNum type="arabicParenR"/>
            </a:pPr>
            <a:r>
              <a:rPr lang="th" dirty="0"/>
              <a:t>login       </a:t>
            </a:r>
            <a:r>
              <a:rPr lang="th" sz="1100" dirty="0">
                <a:solidFill>
                  <a:srgbClr val="7F6000"/>
                </a:solidFill>
                <a:latin typeface="Roboto Mono"/>
                <a:ea typeface="Roboto Mono"/>
                <a:cs typeface="Roboto Mono"/>
                <a:sym typeface="Roboto Mono"/>
              </a:rPr>
              <a:t>wandb.login()  # </a:t>
            </a:r>
            <a:r>
              <a:rPr lang="th" sz="1100" i="1" dirty="0">
                <a:solidFill>
                  <a:srgbClr val="7F6000"/>
                </a:solidFill>
                <a:latin typeface="Roboto Mono"/>
                <a:ea typeface="Roboto Mono"/>
                <a:cs typeface="Roboto Mono"/>
                <a:sym typeface="Roboto Mono"/>
              </a:rPr>
              <a:t>this one is for the imported wandb library</a:t>
            </a:r>
            <a:endParaRPr i="1" dirty="0"/>
          </a:p>
          <a:p>
            <a:pPr marL="457200" marR="0" lvl="0" indent="-342900" algn="l" rtl="0">
              <a:lnSpc>
                <a:spcPct val="115000"/>
              </a:lnSpc>
              <a:spcBef>
                <a:spcPts val="0"/>
              </a:spcBef>
              <a:spcAft>
                <a:spcPts val="0"/>
              </a:spcAft>
              <a:buSzPts val="1800"/>
              <a:buAutoNum type="arabicParenR"/>
            </a:pPr>
            <a:r>
              <a:rPr lang="th" dirty="0"/>
              <a:t>initiate    </a:t>
            </a:r>
            <a:r>
              <a:rPr lang="th" sz="1100" dirty="0">
                <a:solidFill>
                  <a:srgbClr val="7F6000"/>
                </a:solidFill>
                <a:latin typeface="Roboto Mono"/>
                <a:ea typeface="Roboto Mono"/>
                <a:cs typeface="Roboto Mono"/>
                <a:sym typeface="Roboto Mono"/>
              </a:rPr>
              <a:t>wandb.init(</a:t>
            </a:r>
            <a:br>
              <a:rPr lang="th" sz="1100" dirty="0">
                <a:solidFill>
                  <a:srgbClr val="7F6000"/>
                </a:solidFill>
                <a:latin typeface="Roboto Mono"/>
                <a:ea typeface="Roboto Mono"/>
                <a:cs typeface="Roboto Mono"/>
                <a:sym typeface="Roboto Mono"/>
              </a:rPr>
            </a:br>
            <a:r>
              <a:rPr lang="th" sz="1100" dirty="0">
                <a:solidFill>
                  <a:srgbClr val="7F6000"/>
                </a:solidFill>
                <a:latin typeface="Roboto Mono"/>
                <a:ea typeface="Roboto Mono"/>
                <a:cs typeface="Roboto Mono"/>
                <a:sym typeface="Roboto Mono"/>
              </a:rPr>
              <a:t>			project="Animal-EfficientNetB0", </a:t>
            </a:r>
            <a:br>
              <a:rPr lang="th" sz="1100" dirty="0">
                <a:solidFill>
                  <a:srgbClr val="7F6000"/>
                </a:solidFill>
                <a:latin typeface="Roboto Mono"/>
                <a:ea typeface="Roboto Mono"/>
                <a:cs typeface="Roboto Mono"/>
                <a:sym typeface="Roboto Mono"/>
              </a:rPr>
            </a:br>
            <a:r>
              <a:rPr lang="th" sz="1100" dirty="0">
                <a:solidFill>
                  <a:srgbClr val="7F6000"/>
                </a:solidFill>
                <a:latin typeface="Roboto Mono"/>
                <a:ea typeface="Roboto Mono"/>
                <a:cs typeface="Roboto Mono"/>
                <a:sym typeface="Roboto Mono"/>
              </a:rPr>
              <a:t>			config={"learning_rate": 0.02,</a:t>
            </a:r>
            <a:br>
              <a:rPr lang="th" sz="1100" dirty="0">
                <a:solidFill>
                  <a:srgbClr val="7F6000"/>
                </a:solidFill>
                <a:latin typeface="Roboto Mono"/>
                <a:ea typeface="Roboto Mono"/>
                <a:cs typeface="Roboto Mono"/>
                <a:sym typeface="Roboto Mono"/>
              </a:rPr>
            </a:br>
            <a:r>
              <a:rPr lang="th" sz="1100" dirty="0">
                <a:solidFill>
                  <a:srgbClr val="7F6000"/>
                </a:solidFill>
                <a:latin typeface="Roboto Mono"/>
                <a:ea typeface="Roboto Mono"/>
                <a:cs typeface="Roboto Mono"/>
                <a:sym typeface="Roboto Mono"/>
              </a:rPr>
              <a:t>			   	   "architecture": "EfficientNetB0",</a:t>
            </a:r>
            <a:br>
              <a:rPr lang="th" sz="1100" dirty="0">
                <a:solidFill>
                  <a:srgbClr val="7F6000"/>
                </a:solidFill>
                <a:latin typeface="Roboto Mono"/>
                <a:ea typeface="Roboto Mono"/>
                <a:cs typeface="Roboto Mono"/>
                <a:sym typeface="Roboto Mono"/>
              </a:rPr>
            </a:br>
            <a:r>
              <a:rPr lang="th" sz="1100" dirty="0">
                <a:solidFill>
                  <a:srgbClr val="7F6000"/>
                </a:solidFill>
                <a:latin typeface="Roboto Mono"/>
                <a:ea typeface="Roboto Mono"/>
                <a:cs typeface="Roboto Mono"/>
                <a:sym typeface="Roboto Mono"/>
              </a:rPr>
              <a:t>			   	   "dataset": "Animal2", </a:t>
            </a:r>
            <a:br>
              <a:rPr lang="th" sz="1100" dirty="0">
                <a:solidFill>
                  <a:srgbClr val="7F6000"/>
                </a:solidFill>
                <a:latin typeface="Roboto Mono"/>
                <a:ea typeface="Roboto Mono"/>
                <a:cs typeface="Roboto Mono"/>
                <a:sym typeface="Roboto Mono"/>
              </a:rPr>
            </a:br>
            <a:r>
              <a:rPr lang="th" sz="1100" dirty="0">
                <a:solidFill>
                  <a:srgbClr val="7F6000"/>
                </a:solidFill>
                <a:latin typeface="Roboto Mono"/>
                <a:ea typeface="Roboto Mono"/>
                <a:cs typeface="Roboto Mono"/>
                <a:sym typeface="Roboto Mono"/>
              </a:rPr>
              <a:t>			   	   "epochs": 10}</a:t>
            </a:r>
            <a:br>
              <a:rPr lang="th" sz="1100" dirty="0">
                <a:solidFill>
                  <a:srgbClr val="7F6000"/>
                </a:solidFill>
                <a:latin typeface="Roboto Mono"/>
                <a:ea typeface="Roboto Mono"/>
                <a:cs typeface="Roboto Mono"/>
                <a:sym typeface="Roboto Mono"/>
              </a:rPr>
            </a:br>
            <a:r>
              <a:rPr lang="th" sz="1100" dirty="0">
                <a:solidFill>
                  <a:srgbClr val="7F6000"/>
                </a:solidFill>
                <a:latin typeface="Roboto Mono"/>
                <a:ea typeface="Roboto Mono"/>
                <a:cs typeface="Roboto Mono"/>
                <a:sym typeface="Roboto Mono"/>
              </a:rPr>
              <a:t>		)</a:t>
            </a:r>
            <a:endParaRPr dirty="0">
              <a:solidFill>
                <a:srgbClr val="7F6000"/>
              </a:solidFill>
            </a:endParaRPr>
          </a:p>
          <a:p>
            <a:pPr marL="457200" marR="0" lvl="0" indent="-342900" algn="l" rtl="0">
              <a:lnSpc>
                <a:spcPct val="115000"/>
              </a:lnSpc>
              <a:spcBef>
                <a:spcPts val="0"/>
              </a:spcBef>
              <a:spcAft>
                <a:spcPts val="0"/>
              </a:spcAft>
              <a:buSzPts val="1800"/>
              <a:buAutoNum type="arabicParenR"/>
            </a:pPr>
            <a:r>
              <a:rPr lang="th" dirty="0"/>
              <a:t>log		</a:t>
            </a:r>
            <a:r>
              <a:rPr lang="th" sz="1100" dirty="0">
                <a:solidFill>
                  <a:srgbClr val="7F6000"/>
                </a:solidFill>
                <a:latin typeface="Roboto Mono"/>
                <a:ea typeface="Roboto Mono"/>
                <a:cs typeface="Roboto Mono"/>
                <a:sym typeface="Roboto Mono"/>
              </a:rPr>
              <a:t>wandb.log({"acc": acc, "loss": loss})</a:t>
            </a:r>
            <a:endParaRPr dirty="0">
              <a:solidFill>
                <a:srgbClr val="7F6000"/>
              </a:solidFill>
            </a:endParaRPr>
          </a:p>
          <a:p>
            <a:pPr marL="457200" marR="0" lvl="0" indent="-342900" algn="l" rtl="0">
              <a:lnSpc>
                <a:spcPct val="115000"/>
              </a:lnSpc>
              <a:spcBef>
                <a:spcPts val="0"/>
              </a:spcBef>
              <a:spcAft>
                <a:spcPts val="0"/>
              </a:spcAft>
              <a:buSzPts val="1800"/>
              <a:buAutoNum type="arabicParenR"/>
            </a:pPr>
            <a:r>
              <a:rPr lang="th" dirty="0"/>
              <a:t>finish	</a:t>
            </a:r>
            <a:r>
              <a:rPr lang="th" sz="1100" dirty="0">
                <a:solidFill>
                  <a:srgbClr val="7F6000"/>
                </a:solidFill>
                <a:latin typeface="Roboto Mono"/>
                <a:ea typeface="Roboto Mono"/>
                <a:cs typeface="Roboto Mono"/>
                <a:sym typeface="Roboto Mono"/>
              </a:rPr>
              <a:t>wandb.finish()</a:t>
            </a:r>
            <a:endParaRPr dirty="0">
              <a:solidFill>
                <a:srgbClr val="7F6000"/>
              </a:solidFill>
            </a:endParaRPr>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A8DB5-1116-A0FC-86E2-E59966B6A11B}"/>
              </a:ext>
            </a:extLst>
          </p:cNvPr>
          <p:cNvSpPr>
            <a:spLocks noGrp="1"/>
          </p:cNvSpPr>
          <p:nvPr>
            <p:ph type="title"/>
          </p:nvPr>
        </p:nvSpPr>
        <p:spPr/>
        <p:txBody>
          <a:bodyPr>
            <a:normAutofit fontScale="90000"/>
          </a:bodyPr>
          <a:lstStyle/>
          <a:p>
            <a:r>
              <a:rPr lang="en-TH" dirty="0"/>
              <a:t>Outline</a:t>
            </a:r>
          </a:p>
        </p:txBody>
      </p:sp>
      <p:sp>
        <p:nvSpPr>
          <p:cNvPr id="5" name="Text Placeholder 4">
            <a:extLst>
              <a:ext uri="{FF2B5EF4-FFF2-40B4-BE49-F238E27FC236}">
                <a16:creationId xmlns:a16="http://schemas.microsoft.com/office/drawing/2014/main" id="{D9033D74-AB0C-D89B-3E61-52FEA49A4D42}"/>
              </a:ext>
            </a:extLst>
          </p:cNvPr>
          <p:cNvSpPr>
            <a:spLocks noGrp="1"/>
          </p:cNvSpPr>
          <p:nvPr>
            <p:ph type="body" idx="1"/>
          </p:nvPr>
        </p:nvSpPr>
        <p:spPr/>
        <p:txBody>
          <a:bodyPr/>
          <a:lstStyle/>
          <a:p>
            <a:r>
              <a:rPr lang="en-TH" dirty="0"/>
              <a:t>M</a:t>
            </a:r>
            <a:r>
              <a:rPr lang="en-US" dirty="0"/>
              <a:t>l</a:t>
            </a:r>
            <a:r>
              <a:rPr lang="en-TH" dirty="0"/>
              <a:t>flow</a:t>
            </a:r>
          </a:p>
          <a:p>
            <a:r>
              <a:rPr lang="en-TH" dirty="0"/>
              <a:t>Tensorboard</a:t>
            </a:r>
          </a:p>
          <a:p>
            <a:r>
              <a:rPr lang="th" dirty="0"/>
              <a:t>Weights &amp; Biases</a:t>
            </a:r>
            <a:endParaRPr lang="en-TH" dirty="0"/>
          </a:p>
          <a:p>
            <a:endParaRPr lang="en-TH" dirty="0"/>
          </a:p>
          <a:p>
            <a:endParaRPr lang="en-TH" dirty="0"/>
          </a:p>
        </p:txBody>
      </p:sp>
      <p:sp>
        <p:nvSpPr>
          <p:cNvPr id="3" name="Slide Number Placeholder 2">
            <a:extLst>
              <a:ext uri="{FF2B5EF4-FFF2-40B4-BE49-F238E27FC236}">
                <a16:creationId xmlns:a16="http://schemas.microsoft.com/office/drawing/2014/main" id="{60E2342B-E618-793E-1550-A58A998CC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h" smtClean="0"/>
              <a:t>2</a:t>
            </a:fld>
            <a:endParaRPr lang="th"/>
          </a:p>
        </p:txBody>
      </p:sp>
    </p:spTree>
    <p:extLst>
      <p:ext uri="{BB962C8B-B14F-4D97-AF65-F5344CB8AC3E}">
        <p14:creationId xmlns:p14="http://schemas.microsoft.com/office/powerpoint/2010/main" val="1384414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a:t>Steps: Sweep</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arenR"/>
            </a:pPr>
            <a:r>
              <a:rPr lang="th" dirty="0"/>
              <a:t>install								</a:t>
            </a:r>
            <a:r>
              <a:rPr lang="th" sz="1100" dirty="0">
                <a:solidFill>
                  <a:srgbClr val="7F6000"/>
                </a:solidFill>
                <a:latin typeface="Roboto Mono"/>
                <a:ea typeface="Roboto Mono"/>
                <a:cs typeface="Roboto Mono"/>
                <a:sym typeface="Roboto Mono"/>
              </a:rPr>
              <a:t>!pip install wandb</a:t>
            </a:r>
            <a:endParaRPr dirty="0"/>
          </a:p>
          <a:p>
            <a:pPr marL="457200" lvl="0" indent="-342900" algn="l" rtl="0">
              <a:spcBef>
                <a:spcPts val="0"/>
              </a:spcBef>
              <a:spcAft>
                <a:spcPts val="0"/>
              </a:spcAft>
              <a:buSzPts val="1800"/>
              <a:buAutoNum type="arabicParenR"/>
            </a:pPr>
            <a:r>
              <a:rPr lang="th" dirty="0"/>
              <a:t>import								</a:t>
            </a:r>
            <a:r>
              <a:rPr lang="th" sz="1100" dirty="0">
                <a:solidFill>
                  <a:srgbClr val="7F6000"/>
                </a:solidFill>
                <a:latin typeface="Roboto Mono"/>
                <a:ea typeface="Roboto Mono"/>
                <a:cs typeface="Roboto Mono"/>
                <a:sym typeface="Roboto Mono"/>
              </a:rPr>
              <a:t>import wandb</a:t>
            </a:r>
            <a:endParaRPr dirty="0"/>
          </a:p>
          <a:p>
            <a:pPr marL="457200" lvl="0" indent="-342900" algn="l" rtl="0">
              <a:spcBef>
                <a:spcPts val="0"/>
              </a:spcBef>
              <a:spcAft>
                <a:spcPts val="0"/>
              </a:spcAft>
              <a:buSzPts val="1800"/>
              <a:buAutoNum type="arabicParenR"/>
            </a:pPr>
            <a:r>
              <a:rPr lang="th" dirty="0"/>
              <a:t>login								</a:t>
            </a:r>
            <a:r>
              <a:rPr lang="th" sz="1100" dirty="0">
                <a:solidFill>
                  <a:srgbClr val="7F6000"/>
                </a:solidFill>
                <a:latin typeface="Roboto Mono"/>
                <a:ea typeface="Roboto Mono"/>
                <a:cs typeface="Roboto Mono"/>
                <a:sym typeface="Roboto Mono"/>
              </a:rPr>
              <a:t>wandb.login()</a:t>
            </a:r>
            <a:endParaRPr dirty="0"/>
          </a:p>
          <a:p>
            <a:pPr marL="457200" lvl="0" indent="-342900" algn="l" rtl="0">
              <a:spcBef>
                <a:spcPts val="0"/>
              </a:spcBef>
              <a:spcAft>
                <a:spcPts val="0"/>
              </a:spcAft>
              <a:buSzPts val="1800"/>
              <a:buAutoNum type="arabicParenR"/>
            </a:pPr>
            <a:r>
              <a:rPr lang="th" dirty="0"/>
              <a:t>create config (dict)			</a:t>
            </a:r>
            <a:r>
              <a:rPr lang="th" sz="1100" dirty="0">
                <a:solidFill>
                  <a:srgbClr val="7F6000"/>
                </a:solidFill>
                <a:latin typeface="Roboto Mono"/>
                <a:ea typeface="Roboto Mono"/>
                <a:cs typeface="Roboto Mono"/>
                <a:sym typeface="Roboto Mono"/>
              </a:rPr>
              <a:t>sweep config = dict()</a:t>
            </a:r>
            <a:endParaRPr dirty="0"/>
          </a:p>
          <a:p>
            <a:pPr marL="457200" lvl="0" indent="-342900" algn="l" rtl="0">
              <a:spcBef>
                <a:spcPts val="0"/>
              </a:spcBef>
              <a:spcAft>
                <a:spcPts val="0"/>
              </a:spcAft>
              <a:buSzPts val="1800"/>
              <a:buAutoNum type="arabicParenR"/>
            </a:pPr>
            <a:r>
              <a:rPr lang="th" dirty="0"/>
              <a:t>write your own training function		</a:t>
            </a:r>
            <a:r>
              <a:rPr lang="th" sz="1100" dirty="0">
                <a:solidFill>
                  <a:srgbClr val="7F6000"/>
                </a:solidFill>
                <a:latin typeface="Roboto Mono"/>
                <a:ea typeface="Roboto Mono"/>
                <a:cs typeface="Roboto Mono"/>
                <a:sym typeface="Roboto Mono"/>
              </a:rPr>
              <a:t>train()</a:t>
            </a:r>
            <a:endParaRPr dirty="0"/>
          </a:p>
          <a:p>
            <a:pPr marL="457200" lvl="0" indent="-342900" algn="l" rtl="0">
              <a:spcBef>
                <a:spcPts val="0"/>
              </a:spcBef>
              <a:spcAft>
                <a:spcPts val="0"/>
              </a:spcAft>
              <a:buSzPts val="1800"/>
              <a:buAutoNum type="arabicParenR"/>
            </a:pPr>
            <a:r>
              <a:rPr lang="th" dirty="0"/>
              <a:t>write WandB training function on top	</a:t>
            </a:r>
            <a:r>
              <a:rPr lang="th" sz="1100" dirty="0">
                <a:solidFill>
                  <a:srgbClr val="7F6000"/>
                </a:solidFill>
                <a:latin typeface="Roboto Mono"/>
                <a:ea typeface="Roboto Mono"/>
                <a:cs typeface="Roboto Mono"/>
                <a:sym typeface="Roboto Mono"/>
              </a:rPr>
              <a:t>trainer()</a:t>
            </a:r>
            <a:endParaRPr dirty="0"/>
          </a:p>
          <a:p>
            <a:pPr marL="457200" lvl="0" indent="-342900" algn="l" rtl="0">
              <a:spcBef>
                <a:spcPts val="0"/>
              </a:spcBef>
              <a:spcAft>
                <a:spcPts val="0"/>
              </a:spcAft>
              <a:buSzPts val="1800"/>
              <a:buAutoNum type="arabicParenR"/>
            </a:pPr>
            <a:r>
              <a:rPr lang="th" dirty="0"/>
              <a:t>initiate sweep (via wandb agent)	</a:t>
            </a:r>
            <a:r>
              <a:rPr lang="th" sz="1100" dirty="0">
                <a:solidFill>
                  <a:srgbClr val="7F6000"/>
                </a:solidFill>
                <a:latin typeface="Roboto Mono"/>
                <a:ea typeface="Roboto Mono"/>
                <a:cs typeface="Roboto Mono"/>
                <a:sym typeface="Roboto Mono"/>
              </a:rPr>
              <a:t>wandb.agent(sweep_id, train)</a:t>
            </a:r>
            <a:endParaRPr dirty="0"/>
          </a:p>
          <a:p>
            <a:pPr marL="457200" lvl="0" indent="-342900" algn="l" rtl="0">
              <a:spcBef>
                <a:spcPts val="0"/>
              </a:spcBef>
              <a:spcAft>
                <a:spcPts val="0"/>
              </a:spcAft>
              <a:buSzPts val="1800"/>
              <a:buAutoNum type="arabicParenR"/>
            </a:pPr>
            <a:r>
              <a:rPr lang="th" dirty="0"/>
              <a:t>get results at your account page	</a:t>
            </a:r>
            <a:r>
              <a:rPr lang="th" sz="1300" u="sng" dirty="0">
                <a:solidFill>
                  <a:schemeClr val="hlink"/>
                </a:solidFill>
                <a:hlinkClick r:id="rId3"/>
              </a:rPr>
              <a:t>https://wandb.ai/</a:t>
            </a:r>
            <a:endParaRPr sz="1300" dirty="0"/>
          </a:p>
        </p:txBody>
      </p:sp>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a:t>Results</a:t>
            </a:r>
            <a:endParaRPr/>
          </a:p>
        </p:txBody>
      </p:sp>
      <p:sp>
        <p:nvSpPr>
          <p:cNvPr id="83" name="Google Shape;8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th"/>
              <a:t>Run history and run summary in your notebook</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th"/>
              <a:t>Full dashboard in your wandb profile </a:t>
            </a:r>
            <a:endParaRPr/>
          </a:p>
        </p:txBody>
      </p:sp>
      <p:pic>
        <p:nvPicPr>
          <p:cNvPr id="84" name="Google Shape;84;p17"/>
          <p:cNvPicPr preferRelativeResize="0"/>
          <p:nvPr/>
        </p:nvPicPr>
        <p:blipFill>
          <a:blip r:embed="rId3">
            <a:alphaModFix/>
          </a:blip>
          <a:stretch>
            <a:fillRect/>
          </a:stretch>
        </p:blipFill>
        <p:spPr>
          <a:xfrm>
            <a:off x="373575" y="1679376"/>
            <a:ext cx="7349174" cy="1523375"/>
          </a:xfrm>
          <a:prstGeom prst="rect">
            <a:avLst/>
          </a:prstGeom>
          <a:noFill/>
          <a:ln>
            <a:noFill/>
          </a:ln>
        </p:spPr>
      </p:pic>
      <p:pic>
        <p:nvPicPr>
          <p:cNvPr id="85" name="Google Shape;85;p17"/>
          <p:cNvPicPr preferRelativeResize="0"/>
          <p:nvPr/>
        </p:nvPicPr>
        <p:blipFill>
          <a:blip r:embed="rId4">
            <a:alphaModFix/>
          </a:blip>
          <a:stretch>
            <a:fillRect/>
          </a:stretch>
        </p:blipFill>
        <p:spPr>
          <a:xfrm>
            <a:off x="4854799" y="3315550"/>
            <a:ext cx="3919352" cy="1677651"/>
          </a:xfrm>
          <a:prstGeom prst="rect">
            <a:avLst/>
          </a:prstGeom>
          <a:noFill/>
          <a:ln>
            <a:noFill/>
          </a:ln>
        </p:spPr>
      </p:pic>
      <p:sp>
        <p:nvSpPr>
          <p:cNvPr id="86" name="Google Shape;8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152400" y="255625"/>
            <a:ext cx="8839204" cy="4713091"/>
          </a:xfrm>
          <a:prstGeom prst="rect">
            <a:avLst/>
          </a:prstGeom>
          <a:noFill/>
          <a:ln>
            <a:noFill/>
          </a:ln>
        </p:spPr>
      </p:pic>
      <p:sp>
        <p:nvSpPr>
          <p:cNvPr id="92" name="Google Shape;9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31BF-C90E-23A1-6B47-CCC97E21DBD1}"/>
              </a:ext>
            </a:extLst>
          </p:cNvPr>
          <p:cNvSpPr>
            <a:spLocks noGrp="1"/>
          </p:cNvSpPr>
          <p:nvPr>
            <p:ph type="title"/>
          </p:nvPr>
        </p:nvSpPr>
        <p:spPr/>
        <p:txBody>
          <a:bodyPr>
            <a:normAutofit fontScale="90000"/>
          </a:bodyPr>
          <a:lstStyle/>
          <a:p>
            <a:r>
              <a:rPr lang="en-TH" dirty="0"/>
              <a:t>Check this out!</a:t>
            </a:r>
          </a:p>
        </p:txBody>
      </p:sp>
      <p:sp>
        <p:nvSpPr>
          <p:cNvPr id="3" name="Text Placeholder 2">
            <a:extLst>
              <a:ext uri="{FF2B5EF4-FFF2-40B4-BE49-F238E27FC236}">
                <a16:creationId xmlns:a16="http://schemas.microsoft.com/office/drawing/2014/main" id="{6370295F-BF73-E751-E1A4-23E2B3CA3589}"/>
              </a:ext>
            </a:extLst>
          </p:cNvPr>
          <p:cNvSpPr>
            <a:spLocks noGrp="1"/>
          </p:cNvSpPr>
          <p:nvPr>
            <p:ph type="body" idx="1"/>
          </p:nvPr>
        </p:nvSpPr>
        <p:spPr/>
        <p:txBody>
          <a:bodyPr/>
          <a:lstStyle/>
          <a:p>
            <a:pPr marL="114300" indent="0">
              <a:buNone/>
            </a:pPr>
            <a:r>
              <a:rPr lang="en-US" b="1" dirty="0"/>
              <a:t>Weave</a:t>
            </a:r>
            <a:r>
              <a:rPr lang="en-US" dirty="0"/>
              <a:t>, a toolkit designed by Weights &amp; Biases for tracking and evaluating </a:t>
            </a:r>
            <a:r>
              <a:rPr lang="en-US" b="1" dirty="0"/>
              <a:t>LLM </a:t>
            </a:r>
            <a:r>
              <a:rPr lang="en-US" dirty="0"/>
              <a:t>applications</a:t>
            </a:r>
            <a:endParaRPr lang="en-TH" dirty="0"/>
          </a:p>
        </p:txBody>
      </p:sp>
      <p:sp>
        <p:nvSpPr>
          <p:cNvPr id="4" name="Slide Number Placeholder 3">
            <a:extLst>
              <a:ext uri="{FF2B5EF4-FFF2-40B4-BE49-F238E27FC236}">
                <a16:creationId xmlns:a16="http://schemas.microsoft.com/office/drawing/2014/main" id="{5F5BBC84-9E32-4311-7F83-054A4708B2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h" smtClean="0"/>
              <a:t>23</a:t>
            </a:fld>
            <a:endParaRPr lang="th"/>
          </a:p>
        </p:txBody>
      </p:sp>
      <p:pic>
        <p:nvPicPr>
          <p:cNvPr id="6" name="Picture 5" descr="A screenshot of a computer&#10;&#10;Description automatically generated">
            <a:extLst>
              <a:ext uri="{FF2B5EF4-FFF2-40B4-BE49-F238E27FC236}">
                <a16:creationId xmlns:a16="http://schemas.microsoft.com/office/drawing/2014/main" id="{9F56E558-A592-FD58-B92A-ABB5FBE1F574}"/>
              </a:ext>
            </a:extLst>
          </p:cNvPr>
          <p:cNvPicPr>
            <a:picLocks noChangeAspect="1"/>
          </p:cNvPicPr>
          <p:nvPr/>
        </p:nvPicPr>
        <p:blipFill>
          <a:blip r:embed="rId2"/>
          <a:stretch>
            <a:fillRect/>
          </a:stretch>
        </p:blipFill>
        <p:spPr>
          <a:xfrm>
            <a:off x="4521468" y="2033949"/>
            <a:ext cx="4499690" cy="258127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32F4A22-669E-A8C2-AFD6-D96238A1FB72}"/>
              </a:ext>
            </a:extLst>
          </p:cNvPr>
          <p:cNvPicPr>
            <a:picLocks noChangeAspect="1"/>
          </p:cNvPicPr>
          <p:nvPr/>
        </p:nvPicPr>
        <p:blipFill>
          <a:blip r:embed="rId3"/>
          <a:stretch>
            <a:fillRect/>
          </a:stretch>
        </p:blipFill>
        <p:spPr>
          <a:xfrm>
            <a:off x="0" y="2081945"/>
            <a:ext cx="4359803" cy="2486929"/>
          </a:xfrm>
          <a:prstGeom prst="rect">
            <a:avLst/>
          </a:prstGeom>
        </p:spPr>
      </p:pic>
    </p:spTree>
    <p:extLst>
      <p:ext uri="{BB962C8B-B14F-4D97-AF65-F5344CB8AC3E}">
        <p14:creationId xmlns:p14="http://schemas.microsoft.com/office/powerpoint/2010/main" val="2514625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a:t>References</a:t>
            </a:r>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h"/>
              <a:t>[1] </a:t>
            </a:r>
            <a:r>
              <a:rPr lang="th" u="sng">
                <a:solidFill>
                  <a:schemeClr val="hlink"/>
                </a:solidFill>
                <a:hlinkClick r:id="rId3"/>
              </a:rPr>
              <a:t>https://wandb.ai/home</a:t>
            </a:r>
            <a:endParaRPr/>
          </a:p>
        </p:txBody>
      </p:sp>
      <p:sp>
        <p:nvSpPr>
          <p:cNvPr id="99" name="Google Shape;9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th" b="1"/>
              <a:t>MLflow</a:t>
            </a:r>
            <a:endParaRPr b="1"/>
          </a:p>
        </p:txBody>
      </p:sp>
      <p:sp>
        <p:nvSpPr>
          <p:cNvPr id="55" name="Google Shape;5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b="1"/>
              <a:t>What is MLflow?</a:t>
            </a:r>
            <a:endParaRPr b="1"/>
          </a:p>
        </p:txBody>
      </p:sp>
      <p:sp>
        <p:nvSpPr>
          <p:cNvPr id="61" name="Google Shape;61;p14"/>
          <p:cNvSpPr txBox="1">
            <a:spLocks noGrp="1"/>
          </p:cNvSpPr>
          <p:nvPr>
            <p:ph type="body" idx="1"/>
          </p:nvPr>
        </p:nvSpPr>
        <p:spPr>
          <a:xfrm>
            <a:off x="311700" y="650925"/>
            <a:ext cx="8520600" cy="3416400"/>
          </a:xfrm>
          <a:prstGeom prst="rect">
            <a:avLst/>
          </a:prstGeom>
        </p:spPr>
        <p:txBody>
          <a:bodyPr spcFirstLastPara="1" wrap="square" lIns="91425" tIns="91425" rIns="91425" bIns="91425" anchor="t" anchorCtr="0">
            <a:normAutofit/>
          </a:bodyPr>
          <a:lstStyle/>
          <a:p>
            <a:pPr marL="457200" lvl="0" indent="-317500" algn="just" rtl="0">
              <a:spcBef>
                <a:spcPts val="0"/>
              </a:spcBef>
              <a:spcAft>
                <a:spcPts val="0"/>
              </a:spcAft>
              <a:buClr>
                <a:schemeClr val="dk1"/>
              </a:buClr>
              <a:buSzPts val="1400"/>
              <a:buChar char="●"/>
            </a:pPr>
            <a:r>
              <a:rPr lang="th" sz="1400">
                <a:solidFill>
                  <a:schemeClr val="dk1"/>
                </a:solidFill>
              </a:rPr>
              <a:t>MLflow makes it simple to construct end-to-end Machine Learning pipelines in production, and this article will teach you all you need to know about the platform. This implies that at the conclusion of this tutorial, you’ll be able to utilize MLflow for Machine Learning pipelines from model experimentation through model deployment.</a:t>
            </a:r>
            <a:endParaRPr sz="1400">
              <a:solidFill>
                <a:schemeClr val="dk1"/>
              </a:solidFill>
            </a:endParaRPr>
          </a:p>
        </p:txBody>
      </p:sp>
      <p:pic>
        <p:nvPicPr>
          <p:cNvPr id="62" name="Google Shape;62;p14"/>
          <p:cNvPicPr preferRelativeResize="0"/>
          <p:nvPr/>
        </p:nvPicPr>
        <p:blipFill rotWithShape="1">
          <a:blip r:embed="rId3">
            <a:alphaModFix/>
          </a:blip>
          <a:srcRect l="21032" t="38877" r="781" b="12157"/>
          <a:stretch/>
        </p:blipFill>
        <p:spPr>
          <a:xfrm>
            <a:off x="228828" y="2149150"/>
            <a:ext cx="5150275" cy="1814125"/>
          </a:xfrm>
          <a:prstGeom prst="rect">
            <a:avLst/>
          </a:prstGeom>
          <a:noFill/>
          <a:ln>
            <a:noFill/>
          </a:ln>
        </p:spPr>
      </p:pic>
      <p:grpSp>
        <p:nvGrpSpPr>
          <p:cNvPr id="63" name="Google Shape;63;p14"/>
          <p:cNvGrpSpPr/>
          <p:nvPr/>
        </p:nvGrpSpPr>
        <p:grpSpPr>
          <a:xfrm>
            <a:off x="5465775" y="1914425"/>
            <a:ext cx="3451675" cy="2978656"/>
            <a:chOff x="5465775" y="1636975"/>
            <a:chExt cx="3451675" cy="2978656"/>
          </a:xfrm>
        </p:grpSpPr>
        <p:pic>
          <p:nvPicPr>
            <p:cNvPr id="64" name="Google Shape;64;p14"/>
            <p:cNvPicPr preferRelativeResize="0"/>
            <p:nvPr/>
          </p:nvPicPr>
          <p:blipFill rotWithShape="1">
            <a:blip r:embed="rId4">
              <a:alphaModFix/>
            </a:blip>
            <a:srcRect l="12279" t="9625" r="16536" b="18380"/>
            <a:stretch/>
          </p:blipFill>
          <p:spPr>
            <a:xfrm>
              <a:off x="5465775" y="1636975"/>
              <a:ext cx="3451675" cy="1963475"/>
            </a:xfrm>
            <a:prstGeom prst="rect">
              <a:avLst/>
            </a:prstGeom>
            <a:noFill/>
            <a:ln>
              <a:noFill/>
            </a:ln>
          </p:spPr>
        </p:pic>
        <p:pic>
          <p:nvPicPr>
            <p:cNvPr id="65" name="Google Shape;65;p14"/>
            <p:cNvPicPr preferRelativeResize="0"/>
            <p:nvPr/>
          </p:nvPicPr>
          <p:blipFill rotWithShape="1">
            <a:blip r:embed="rId5">
              <a:alphaModFix/>
            </a:blip>
            <a:srcRect l="14929" t="36955" r="15986" b="30680"/>
            <a:stretch/>
          </p:blipFill>
          <p:spPr>
            <a:xfrm>
              <a:off x="5550925" y="3728500"/>
              <a:ext cx="3366523" cy="887131"/>
            </a:xfrm>
            <a:prstGeom prst="rect">
              <a:avLst/>
            </a:prstGeom>
            <a:noFill/>
            <a:ln>
              <a:noFill/>
            </a:ln>
          </p:spPr>
        </p:pic>
      </p:grpSp>
      <p:sp>
        <p:nvSpPr>
          <p:cNvPr id="66" name="Google Shape;6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b="1"/>
              <a:t>How to run MLflow</a:t>
            </a:r>
            <a:endParaRPr b="1"/>
          </a:p>
        </p:txBody>
      </p:sp>
      <p:pic>
        <p:nvPicPr>
          <p:cNvPr id="72" name="Google Shape;72;p15"/>
          <p:cNvPicPr preferRelativeResize="0"/>
          <p:nvPr/>
        </p:nvPicPr>
        <p:blipFill rotWithShape="1">
          <a:blip r:embed="rId3">
            <a:alphaModFix/>
          </a:blip>
          <a:srcRect l="19984" t="22408" r="776" b="49998"/>
          <a:stretch/>
        </p:blipFill>
        <p:spPr>
          <a:xfrm>
            <a:off x="311700" y="1862113"/>
            <a:ext cx="7245725" cy="1419274"/>
          </a:xfrm>
          <a:prstGeom prst="rect">
            <a:avLst/>
          </a:prstGeom>
          <a:noFill/>
          <a:ln>
            <a:noFill/>
          </a:ln>
        </p:spPr>
      </p:pic>
      <p:sp>
        <p:nvSpPr>
          <p:cNvPr id="73" name="Google Shape;73;p15"/>
          <p:cNvSpPr txBox="1"/>
          <p:nvPr/>
        </p:nvSpPr>
        <p:spPr>
          <a:xfrm>
            <a:off x="311700" y="3282125"/>
            <a:ext cx="6146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th"/>
              <a:t>Load dataset and define evaluation metrics</a:t>
            </a:r>
            <a:endParaRPr/>
          </a:p>
        </p:txBody>
      </p:sp>
      <p:sp>
        <p:nvSpPr>
          <p:cNvPr id="74" name="Google Shape;74;p15"/>
          <p:cNvSpPr txBox="1"/>
          <p:nvPr/>
        </p:nvSpPr>
        <p:spPr>
          <a:xfrm>
            <a:off x="311700" y="1461925"/>
            <a:ext cx="6146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th"/>
              <a:t>Import libraries</a:t>
            </a:r>
            <a:endParaRPr/>
          </a:p>
        </p:txBody>
      </p:sp>
      <p:pic>
        <p:nvPicPr>
          <p:cNvPr id="75" name="Google Shape;75;p15"/>
          <p:cNvPicPr preferRelativeResize="0"/>
          <p:nvPr/>
        </p:nvPicPr>
        <p:blipFill rotWithShape="1">
          <a:blip r:embed="rId4">
            <a:alphaModFix/>
          </a:blip>
          <a:srcRect l="20031" t="48306" r="728" b="45024"/>
          <a:stretch/>
        </p:blipFill>
        <p:spPr>
          <a:xfrm>
            <a:off x="311700" y="1118150"/>
            <a:ext cx="7245725" cy="343013"/>
          </a:xfrm>
          <a:prstGeom prst="rect">
            <a:avLst/>
          </a:prstGeom>
          <a:noFill/>
          <a:ln>
            <a:noFill/>
          </a:ln>
        </p:spPr>
      </p:pic>
      <p:sp>
        <p:nvSpPr>
          <p:cNvPr id="76" name="Google Shape;76;p15"/>
          <p:cNvSpPr txBox="1"/>
          <p:nvPr/>
        </p:nvSpPr>
        <p:spPr>
          <a:xfrm>
            <a:off x="311700" y="645325"/>
            <a:ext cx="6146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th"/>
              <a:t>Install mlflow</a:t>
            </a:r>
            <a:endParaRPr/>
          </a:p>
        </p:txBody>
      </p:sp>
      <p:pic>
        <p:nvPicPr>
          <p:cNvPr id="77" name="Google Shape;77;p15"/>
          <p:cNvPicPr preferRelativeResize="0"/>
          <p:nvPr/>
        </p:nvPicPr>
        <p:blipFill rotWithShape="1">
          <a:blip r:embed="rId5">
            <a:alphaModFix/>
          </a:blip>
          <a:srcRect l="20031" t="44075" r="728" b="33035"/>
          <a:stretch/>
        </p:blipFill>
        <p:spPr>
          <a:xfrm>
            <a:off x="311700" y="3682325"/>
            <a:ext cx="7245725" cy="1177324"/>
          </a:xfrm>
          <a:prstGeom prst="rect">
            <a:avLst/>
          </a:prstGeom>
          <a:noFill/>
          <a:ln>
            <a:noFill/>
          </a:ln>
        </p:spPr>
      </p:pic>
      <p:sp>
        <p:nvSpPr>
          <p:cNvPr id="78" name="Google Shape;7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b="1"/>
              <a:t>Model tracking</a:t>
            </a:r>
            <a:endParaRPr b="1"/>
          </a:p>
        </p:txBody>
      </p:sp>
      <p:sp>
        <p:nvSpPr>
          <p:cNvPr id="85" name="Google Shape;85;p16"/>
          <p:cNvSpPr txBox="1"/>
          <p:nvPr/>
        </p:nvSpPr>
        <p:spPr>
          <a:xfrm>
            <a:off x="311700" y="572700"/>
            <a:ext cx="8832300"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h" dirty="0"/>
              <a:t>1. Start an experiment using </a:t>
            </a:r>
            <a:r>
              <a:rPr lang="th" b="1" dirty="0"/>
              <a:t>mlflow.start_run()</a:t>
            </a:r>
            <a:r>
              <a:rPr lang="th" dirty="0"/>
              <a:t> which switches the context of your existing model code to   enable mlflow tracking.</a:t>
            </a:r>
            <a:endParaRPr dirty="0"/>
          </a:p>
          <a:p>
            <a:pPr marL="0" lvl="0" indent="0" algn="l" rtl="0">
              <a:spcBef>
                <a:spcPts val="0"/>
              </a:spcBef>
              <a:spcAft>
                <a:spcPts val="0"/>
              </a:spcAft>
              <a:buNone/>
            </a:pPr>
            <a:r>
              <a:rPr lang="th" dirty="0"/>
              <a:t>2. We log the run parameters with </a:t>
            </a:r>
            <a:r>
              <a:rPr lang="th" b="1" dirty="0"/>
              <a:t>mlflow.log_param()</a:t>
            </a:r>
            <a:endParaRPr b="1" dirty="0"/>
          </a:p>
          <a:p>
            <a:pPr marL="0" lvl="0" indent="0" algn="l" rtl="0">
              <a:spcBef>
                <a:spcPts val="0"/>
              </a:spcBef>
              <a:spcAft>
                <a:spcPts val="0"/>
              </a:spcAft>
              <a:buNone/>
            </a:pPr>
            <a:r>
              <a:rPr lang="th" dirty="0"/>
              <a:t>3. We log the model metrics (mean accuracy on the training set in this case) with </a:t>
            </a:r>
            <a:r>
              <a:rPr lang="th" b="1" dirty="0"/>
              <a:t>mlflow.log_metric().</a:t>
            </a:r>
            <a:endParaRPr b="1" dirty="0"/>
          </a:p>
          <a:p>
            <a:pPr marL="0" lvl="0" indent="0" algn="l" rtl="0">
              <a:spcBef>
                <a:spcPts val="0"/>
              </a:spcBef>
              <a:spcAft>
                <a:spcPts val="0"/>
              </a:spcAft>
              <a:buNone/>
            </a:pPr>
            <a:r>
              <a:rPr lang="th" dirty="0"/>
              <a:t>4. After model training and evaluation, I have logged the model using </a:t>
            </a:r>
            <a:r>
              <a:rPr lang="th" b="1" dirty="0"/>
              <a:t>mlflow.sklearn.log_model().</a:t>
            </a:r>
            <a:endParaRPr lang="en-US" b="1" dirty="0"/>
          </a:p>
          <a:p>
            <a:pPr marL="0" lvl="0" indent="0" algn="l" rtl="0">
              <a:spcBef>
                <a:spcPts val="0"/>
              </a:spcBef>
              <a:spcAft>
                <a:spcPts val="0"/>
              </a:spcAft>
              <a:buNone/>
            </a:pPr>
            <a:r>
              <a:rPr lang="en-US" dirty="0"/>
              <a:t>5. The model signature passed to the </a:t>
            </a:r>
            <a:r>
              <a:rPr lang="th" b="1" dirty="0"/>
              <a:t>mlflow.sklearn.log_model().</a:t>
            </a:r>
            <a:r>
              <a:rPr lang="en-US" dirty="0"/>
              <a:t> ensures the schema of the model's input and output is accurately documented.</a:t>
            </a:r>
            <a:endParaRPr b="1" dirty="0"/>
          </a:p>
        </p:txBody>
      </p:sp>
      <p:sp>
        <p:nvSpPr>
          <p:cNvPr id="86" name="Google Shape;8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6</a:t>
            </a:fld>
            <a:endParaRPr/>
          </a:p>
        </p:txBody>
      </p:sp>
      <p:pic>
        <p:nvPicPr>
          <p:cNvPr id="5" name="Picture 4" descr="A screenshot of a computer program&#10;&#10;Description automatically generated">
            <a:extLst>
              <a:ext uri="{FF2B5EF4-FFF2-40B4-BE49-F238E27FC236}">
                <a16:creationId xmlns:a16="http://schemas.microsoft.com/office/drawing/2014/main" id="{A5D6C9E1-FD31-6E2B-D22B-26FA0DC3FDC9}"/>
              </a:ext>
            </a:extLst>
          </p:cNvPr>
          <p:cNvPicPr>
            <a:picLocks noChangeAspect="1"/>
          </p:cNvPicPr>
          <p:nvPr/>
        </p:nvPicPr>
        <p:blipFill>
          <a:blip r:embed="rId3"/>
          <a:stretch>
            <a:fillRect/>
          </a:stretch>
        </p:blipFill>
        <p:spPr>
          <a:xfrm>
            <a:off x="311700" y="2265441"/>
            <a:ext cx="3945146" cy="27913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b="1"/>
              <a:t>Train model and search best 5 runs</a:t>
            </a:r>
            <a:endParaRPr b="1"/>
          </a:p>
        </p:txBody>
      </p:sp>
      <p:sp>
        <p:nvSpPr>
          <p:cNvPr id="96" name="Google Shape;96;p17"/>
          <p:cNvSpPr txBox="1"/>
          <p:nvPr/>
        </p:nvSpPr>
        <p:spPr>
          <a:xfrm>
            <a:off x="311700" y="511100"/>
            <a:ext cx="5391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th"/>
              <a:t>Train 10 models with different hyperparameters</a:t>
            </a:r>
            <a:endParaRPr/>
          </a:p>
        </p:txBody>
      </p:sp>
      <p:sp>
        <p:nvSpPr>
          <p:cNvPr id="97" name="Google Shape;9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7</a:t>
            </a:fld>
            <a:endParaRPr/>
          </a:p>
        </p:txBody>
      </p:sp>
      <p:pic>
        <p:nvPicPr>
          <p:cNvPr id="3" name="Picture 2" descr="A screenshot of a computer code&#10;&#10;Description automatically generated">
            <a:extLst>
              <a:ext uri="{FF2B5EF4-FFF2-40B4-BE49-F238E27FC236}">
                <a16:creationId xmlns:a16="http://schemas.microsoft.com/office/drawing/2014/main" id="{93B5EEA3-2233-C43B-1A7F-889BE47F9E62}"/>
              </a:ext>
            </a:extLst>
          </p:cNvPr>
          <p:cNvPicPr>
            <a:picLocks noChangeAspect="1"/>
          </p:cNvPicPr>
          <p:nvPr/>
        </p:nvPicPr>
        <p:blipFill>
          <a:blip r:embed="rId3"/>
          <a:stretch>
            <a:fillRect/>
          </a:stretch>
        </p:blipFill>
        <p:spPr>
          <a:xfrm>
            <a:off x="548315" y="911300"/>
            <a:ext cx="5346700" cy="3454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b="1"/>
              <a:t>Load best model (MLflow models)</a:t>
            </a:r>
            <a:endParaRPr b="1"/>
          </a:p>
        </p:txBody>
      </p:sp>
      <p:pic>
        <p:nvPicPr>
          <p:cNvPr id="103" name="Google Shape;103;p18"/>
          <p:cNvPicPr preferRelativeResize="0"/>
          <p:nvPr/>
        </p:nvPicPr>
        <p:blipFill rotWithShape="1">
          <a:blip r:embed="rId3">
            <a:alphaModFix/>
          </a:blip>
          <a:srcRect l="20022" t="50531" r="807" b="11389"/>
          <a:stretch/>
        </p:blipFill>
        <p:spPr>
          <a:xfrm>
            <a:off x="311700" y="2653825"/>
            <a:ext cx="7224374" cy="1954522"/>
          </a:xfrm>
          <a:prstGeom prst="rect">
            <a:avLst/>
          </a:prstGeom>
          <a:noFill/>
          <a:ln>
            <a:noFill/>
          </a:ln>
        </p:spPr>
      </p:pic>
      <p:grpSp>
        <p:nvGrpSpPr>
          <p:cNvPr id="104" name="Google Shape;104;p18"/>
          <p:cNvGrpSpPr/>
          <p:nvPr/>
        </p:nvGrpSpPr>
        <p:grpSpPr>
          <a:xfrm>
            <a:off x="311700" y="815275"/>
            <a:ext cx="7224374" cy="1595975"/>
            <a:chOff x="1016000" y="1210100"/>
            <a:chExt cx="7224374" cy="1595975"/>
          </a:xfrm>
        </p:grpSpPr>
        <p:pic>
          <p:nvPicPr>
            <p:cNvPr id="105" name="Google Shape;105;p18"/>
            <p:cNvPicPr preferRelativeResize="0"/>
            <p:nvPr/>
          </p:nvPicPr>
          <p:blipFill rotWithShape="1">
            <a:blip r:embed="rId4">
              <a:alphaModFix/>
            </a:blip>
            <a:srcRect l="19850" t="33216" r="840" b="35636"/>
            <a:stretch/>
          </p:blipFill>
          <p:spPr>
            <a:xfrm>
              <a:off x="1016000" y="1210100"/>
              <a:ext cx="7224374" cy="1595975"/>
            </a:xfrm>
            <a:prstGeom prst="rect">
              <a:avLst/>
            </a:prstGeom>
            <a:noFill/>
            <a:ln>
              <a:noFill/>
            </a:ln>
          </p:spPr>
        </p:pic>
        <p:sp>
          <p:nvSpPr>
            <p:cNvPr id="106" name="Google Shape;106;p18"/>
            <p:cNvSpPr/>
            <p:nvPr/>
          </p:nvSpPr>
          <p:spPr>
            <a:xfrm>
              <a:off x="5070950" y="1304113"/>
              <a:ext cx="768300" cy="150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h" b="1"/>
              <a:t>Model registry</a:t>
            </a:r>
            <a:endParaRPr b="1"/>
          </a:p>
        </p:txBody>
      </p:sp>
      <p:pic>
        <p:nvPicPr>
          <p:cNvPr id="113" name="Google Shape;113;p19"/>
          <p:cNvPicPr preferRelativeResize="0"/>
          <p:nvPr/>
        </p:nvPicPr>
        <p:blipFill rotWithShape="1">
          <a:blip r:embed="rId3">
            <a:alphaModFix/>
          </a:blip>
          <a:srcRect l="20067" t="52100" r="924" b="30679"/>
          <a:stretch/>
        </p:blipFill>
        <p:spPr>
          <a:xfrm>
            <a:off x="311700" y="1474925"/>
            <a:ext cx="5982048" cy="733393"/>
          </a:xfrm>
          <a:prstGeom prst="rect">
            <a:avLst/>
          </a:prstGeom>
          <a:noFill/>
          <a:ln>
            <a:noFill/>
          </a:ln>
        </p:spPr>
      </p:pic>
      <p:pic>
        <p:nvPicPr>
          <p:cNvPr id="114" name="Google Shape;114;p19"/>
          <p:cNvPicPr preferRelativeResize="0"/>
          <p:nvPr/>
        </p:nvPicPr>
        <p:blipFill rotWithShape="1">
          <a:blip r:embed="rId4">
            <a:alphaModFix/>
          </a:blip>
          <a:srcRect l="19759" t="24100" r="1139" b="23970"/>
          <a:stretch/>
        </p:blipFill>
        <p:spPr>
          <a:xfrm>
            <a:off x="311700" y="2757400"/>
            <a:ext cx="5982048" cy="2208951"/>
          </a:xfrm>
          <a:prstGeom prst="rect">
            <a:avLst/>
          </a:prstGeom>
          <a:noFill/>
          <a:ln>
            <a:noFill/>
          </a:ln>
        </p:spPr>
      </p:pic>
      <p:sp>
        <p:nvSpPr>
          <p:cNvPr id="115" name="Google Shape;115;p19"/>
          <p:cNvSpPr txBox="1"/>
          <p:nvPr/>
        </p:nvSpPr>
        <p:spPr>
          <a:xfrm>
            <a:off x="311700" y="2371650"/>
            <a:ext cx="61467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th" sz="1200"/>
              <a:t>Load model from registered model</a:t>
            </a:r>
            <a:endParaRPr sz="1200"/>
          </a:p>
        </p:txBody>
      </p:sp>
      <p:sp>
        <p:nvSpPr>
          <p:cNvPr id="116" name="Google Shape;116;p19"/>
          <p:cNvSpPr txBox="1"/>
          <p:nvPr/>
        </p:nvSpPr>
        <p:spPr>
          <a:xfrm>
            <a:off x="311700" y="572700"/>
            <a:ext cx="8174100" cy="7389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SzPts val="1200"/>
              <a:buChar char="●"/>
            </a:pPr>
            <a:r>
              <a:rPr lang="th" sz="1200"/>
              <a:t>The MLflow Model Registry component is a centralized model store, set of APIs, and UI, to collaboratively manage the full lifecycle of an MLflow Model. It provides model lineage, model versioning, stage transitions (for example from staging to production), and annotations.</a:t>
            </a:r>
            <a:endParaRPr sz="1200"/>
          </a:p>
        </p:txBody>
      </p:sp>
      <p:sp>
        <p:nvSpPr>
          <p:cNvPr id="117" name="Google Shape;11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th"/>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844</Words>
  <Application>Microsoft Macintosh PowerPoint</Application>
  <PresentationFormat>On-screen Show (16:9)</PresentationFormat>
  <Paragraphs>117</Paragraphs>
  <Slides>24</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Courier New</vt:lpstr>
      <vt:lpstr>Roboto Mono</vt:lpstr>
      <vt:lpstr>Simple Light</vt:lpstr>
      <vt:lpstr>Model Monitoring MLflow, Tensorboard, Weights &amp; Biases</vt:lpstr>
      <vt:lpstr>Outline</vt:lpstr>
      <vt:lpstr>MLflow</vt:lpstr>
      <vt:lpstr>What is MLflow?</vt:lpstr>
      <vt:lpstr>How to run MLflow</vt:lpstr>
      <vt:lpstr>Model tracking</vt:lpstr>
      <vt:lpstr>Train model and search best 5 runs</vt:lpstr>
      <vt:lpstr>Load best model (MLflow models)</vt:lpstr>
      <vt:lpstr>Model registry</vt:lpstr>
      <vt:lpstr>MLflow UI</vt:lpstr>
      <vt:lpstr>For run mlflow ui on google colab</vt:lpstr>
      <vt:lpstr>NGROK Authtoken</vt:lpstr>
      <vt:lpstr>Tensorboard</vt:lpstr>
      <vt:lpstr>What is tensorboard</vt:lpstr>
      <vt:lpstr>Tensorboard steps</vt:lpstr>
      <vt:lpstr>References</vt:lpstr>
      <vt:lpstr>WandB</vt:lpstr>
      <vt:lpstr>What is WandB</vt:lpstr>
      <vt:lpstr>Steps: Dashboard</vt:lpstr>
      <vt:lpstr>Steps: Sweep</vt:lpstr>
      <vt:lpstr>Results</vt:lpstr>
      <vt:lpstr>PowerPoint Presentation</vt:lpstr>
      <vt:lpstr>Check this out!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Monitoring MLflow, Tensorboard, Weights &amp; Biases</dc:title>
  <cp:lastModifiedBy>ธีรภัทร แก่งศิลาลัย</cp:lastModifiedBy>
  <cp:revision>4</cp:revision>
  <dcterms:modified xsi:type="dcterms:W3CDTF">2024-09-23T14:59:24Z</dcterms:modified>
</cp:coreProperties>
</file>